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3" r:id="rId1"/>
  </p:sldMasterIdLst>
  <p:notesMasterIdLst>
    <p:notesMasterId r:id="rId44"/>
  </p:notesMasterIdLst>
  <p:handoutMasterIdLst>
    <p:handoutMasterId r:id="rId45"/>
  </p:handoutMasterIdLst>
  <p:sldIdLst>
    <p:sldId id="291" r:id="rId2"/>
    <p:sldId id="339" r:id="rId3"/>
    <p:sldId id="337" r:id="rId4"/>
    <p:sldId id="338" r:id="rId5"/>
    <p:sldId id="276" r:id="rId6"/>
    <p:sldId id="329" r:id="rId7"/>
    <p:sldId id="278" r:id="rId8"/>
    <p:sldId id="317" r:id="rId9"/>
    <p:sldId id="318" r:id="rId10"/>
    <p:sldId id="319" r:id="rId11"/>
    <p:sldId id="320" r:id="rId12"/>
    <p:sldId id="321" r:id="rId13"/>
    <p:sldId id="322" r:id="rId14"/>
    <p:sldId id="323" r:id="rId15"/>
    <p:sldId id="324" r:id="rId16"/>
    <p:sldId id="325" r:id="rId17"/>
    <p:sldId id="256" r:id="rId18"/>
    <p:sldId id="343" r:id="rId19"/>
    <p:sldId id="308" r:id="rId20"/>
    <p:sldId id="283" r:id="rId21"/>
    <p:sldId id="273" r:id="rId22"/>
    <p:sldId id="335" r:id="rId23"/>
    <p:sldId id="263" r:id="rId24"/>
    <p:sldId id="301" r:id="rId25"/>
    <p:sldId id="309" r:id="rId26"/>
    <p:sldId id="327" r:id="rId27"/>
    <p:sldId id="298" r:id="rId28"/>
    <p:sldId id="282" r:id="rId29"/>
    <p:sldId id="310" r:id="rId30"/>
    <p:sldId id="299" r:id="rId31"/>
    <p:sldId id="260" r:id="rId32"/>
    <p:sldId id="300" r:id="rId33"/>
    <p:sldId id="312" r:id="rId34"/>
    <p:sldId id="303" r:id="rId35"/>
    <p:sldId id="333" r:id="rId36"/>
    <p:sldId id="332" r:id="rId37"/>
    <p:sldId id="341" r:id="rId38"/>
    <p:sldId id="342" r:id="rId39"/>
    <p:sldId id="344" r:id="rId40"/>
    <p:sldId id="315" r:id="rId41"/>
    <p:sldId id="331" r:id="rId42"/>
    <p:sldId id="334" r:id="rId4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Ster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srgbClr val="FF0000"/>
    </p:penClr>
  </p:showPr>
  <p:clrMru>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99" autoAdjust="0"/>
    <p:restoredTop sz="71829" autoAdjust="0"/>
  </p:normalViewPr>
  <p:slideViewPr>
    <p:cSldViewPr>
      <p:cViewPr>
        <p:scale>
          <a:sx n="66" d="100"/>
          <a:sy n="66" d="100"/>
        </p:scale>
        <p:origin x="-726" y="29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4574C67A-1325-4B73-B177-50F9E26679F7}" type="datetimeFigureOut">
              <a:rPr lang="en-US"/>
              <a:pPr>
                <a:defRPr/>
              </a:pPr>
              <a:t>1/15/2013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B03FB7D2-89A2-4A97-9AAC-3DB20D7AFAA9}" type="slidenum">
              <a:rPr lang="en-US"/>
              <a:pPr>
                <a:defRPr/>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CE88DDC0-6F21-4CAD-8DB9-81EAAA32566F}" type="datetimeFigureOut">
              <a:rPr lang="en-US"/>
              <a:pPr>
                <a:defRPr/>
              </a:pPr>
              <a:t>1/15/2013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7643B4E5-B8AA-4505-8E1C-41E7F9D13B79}" type="slidenum">
              <a:rPr lang="en-US"/>
              <a:pPr>
                <a:defRPr/>
              </a:pPr>
              <a:t>‹#›</a:t>
            </a:fld>
            <a:endParaRPr 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wa.mailstreet2003.net/exchweb/bin/redir.asp?URL=http://www.nytimes.com/2012/02/15/world/asia/us-seeks-to-size-up-chinas-heir-apparent-during-visit.html"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owa.mailstreet2003.net/exchweb/bin/redir.asp?URL=http://www.nytimes.com/2012/02/16/world/asia/vice-president-xi-jinping-of-china-urges-united-states-to-respect-core-interests.html?ref=world" TargetMode="External"/><Relationship Id="rId4" Type="http://schemas.openxmlformats.org/officeDocument/2006/relationships/hyperlink" Target="https://owa.mailstreet2003.net/exchweb/bin/redir.asp?URL=http://www.businessweek.com/news/2012-02-16/obama-tells-xi-china-s-rise-comes-with-duty-on-trade-rights.html"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wto.org/"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wto.org/english/thewto_e/whatis_e/tif_e/disp1_e.htm"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www.wto.org/english/thewto_e/whatis_e/tif_e/agrm8_e.htm"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bbc.co.uk/news/business-13692255"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www.metalbulletin.com/Article/2664620/AMM-USW-files-Section-301-trade-petition-against-China.html" TargetMode="External"/><Relationship Id="rId5" Type="http://schemas.openxmlformats.org/officeDocument/2006/relationships/hyperlink" Target="http://www.businessweek.com/news/2011-06-07/china-to-drop-wind-power-subsidies-after-wto-case-u-s-says.html" TargetMode="External"/><Relationship Id="rId4" Type="http://schemas.openxmlformats.org/officeDocument/2006/relationships/hyperlink" Target="http://assets.usw.org/releases/misc/section-301.pdf"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reuters.com/article/2011/09/06/us-usa-china-trade-idUSTRE78573H20110906"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www.ft.com/intl/cms/s/0/24bdb9f6-d8a8-11e0-9089-00144feabdc0.html" TargetMode="External"/><Relationship Id="rId4" Type="http://schemas.openxmlformats.org/officeDocument/2006/relationships/hyperlink" Target="http://international-trade-reports.blogspot.com/2011/07/chinese-tire-imports-section-421.html"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sustainablebusiness.com/index.cfm/go/news.display/id/22837" TargetMode="External"/><Relationship Id="rId2" Type="http://schemas.openxmlformats.org/officeDocument/2006/relationships/slide" Target="../slides/slide19.xml"/><Relationship Id="rId1" Type="http://schemas.openxmlformats.org/officeDocument/2006/relationships/notesMaster" Target="../notesMasters/notesMaster1.xml"/><Relationship Id="rId5" Type="http://schemas.openxmlformats.org/officeDocument/2006/relationships/hyperlink" Target="http://ecotrope.opb.org/2011/09/wyden-how-to-stop-chinas-solar-power-takeover/" TargetMode="External"/><Relationship Id="rId4" Type="http://schemas.openxmlformats.org/officeDocument/2006/relationships/hyperlink" Target="http://www.greentechmedia.com/articles/read/spectrawatt-sequel-after-collapsing-company-declares-bankruptcy/"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www.wto.org/english/thewto_e/whatis_e/tif_e/agrm8_e.htm"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www.ustr.gov/about-us/press-office/press-releases/2011/march/united-states-prevails-wto-dispute-over-large-civil" TargetMode="External"/><Relationship Id="rId5" Type="http://schemas.openxmlformats.org/officeDocument/2006/relationships/hyperlink" Target="http://www.akingump.com/files/Publication/4f9cc541-a885-4762-bd0f-30c88365dfc5/Presentation/PublicationAttachment/0f334169-e46d-4f63-ac81-36a481f46b44/reprint_%20Janzen.pdf" TargetMode="External"/><Relationship Id="rId4" Type="http://schemas.openxmlformats.org/officeDocument/2006/relationships/hyperlink" Target="http://www.globalsubsidies.org/subsidy-watch/commentary/renewable-energy-subsidies-and-wto-wrong-law-and-wrong-venue"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reuters.com/finance/currencies" TargetMode="External"/><Relationship Id="rId2" Type="http://schemas.openxmlformats.org/officeDocument/2006/relationships/slide" Target="../slides/slide25.xml"/><Relationship Id="rId1" Type="http://schemas.openxmlformats.org/officeDocument/2006/relationships/notesMaster" Target="../notesMasters/notesMaster1.xml"/><Relationship Id="rId6" Type="http://schemas.openxmlformats.org/officeDocument/2006/relationships/hyperlink" Target="http://www.reuters.com/article/2011/09/06/us-usa-china-trade-idUSTRE78573H20110906" TargetMode="External"/><Relationship Id="rId5" Type="http://schemas.openxmlformats.org/officeDocument/2006/relationships/hyperlink" Target="http://af.reuters.com/article/energyOilNews/idAFN1E78716U20110908?pageNumber=1&amp;virtualBrandChannel=0" TargetMode="External"/><Relationship Id="rId4" Type="http://schemas.openxmlformats.org/officeDocument/2006/relationships/hyperlink" Target="http://democrats.waysandmeans.house.gov/media/pdf/111/2010Sep15_Shapiro_Testimony.pdf"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thehill.com/blogs/congress-blog/economy-a-budget/119183-chinas-currency-manipulation-flipping-off-america-"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brown.senate.gov/newsroom/press_releases/release/?id=8855c0da-f4f5-4776-a939-9b062be3c9c7"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8" Type="http://schemas.openxmlformats.org/officeDocument/2006/relationships/hyperlink" Target="http://www.nytimes.com/2011/09/16/business/global/china-consolidates-control-of-rare-earth-industry.html?pagewanted=1" TargetMode="External"/><Relationship Id="rId3" Type="http://schemas.openxmlformats.org/officeDocument/2006/relationships/hyperlink" Target="http://www.stewartlaw.com/stewartandstewart/Portals/1/Douments/GBD%20REE%20Paper%20Final.pdf" TargetMode="External"/><Relationship Id="rId7" Type="http://schemas.openxmlformats.org/officeDocument/2006/relationships/hyperlink" Target="http://www.stewartlaw.com/stewartandstewart/TradeFlows/tabid/127/language/en-US/Default.aspx?udt_583_param_detail=526"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www.bloomberg.com/news/2011-08-24/china-to-appeal-wto-raw-materials-finding-shen-says-correct-.html" TargetMode="External"/><Relationship Id="rId5" Type="http://schemas.openxmlformats.org/officeDocument/2006/relationships/hyperlink" Target="http://www.nytimes.com/2011/08/25/business/global/chasing-rare-earths-foreign-companies-expand-in-china.html?_r=1&amp;pagewanted=1" TargetMode="External"/><Relationship Id="rId4" Type="http://schemas.openxmlformats.org/officeDocument/2006/relationships/hyperlink" Target="http://af.reuters.com/article/metalsNews/idAFL4E7K108X20110901" TargetMode="Externa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www.internationallawoffice.com/newsletters/detail.aspx?g=9fd7c107-efd3-4db4-baf5-5db07c736636"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tabenow.senate.gov/?p=press_release&amp;id=448" TargetMode="External"/><Relationship Id="rId2" Type="http://schemas.openxmlformats.org/officeDocument/2006/relationships/slide" Target="../slides/slide31.xml"/><Relationship Id="rId1" Type="http://schemas.openxmlformats.org/officeDocument/2006/relationships/notesMaster" Target="../notesMasters/notesMaster1.xml"/><Relationship Id="rId6" Type="http://schemas.openxmlformats.org/officeDocument/2006/relationships/hyperlink" Target="http://www.chinadialogue.net/article/show/single/en/4052-Cleantech-s-dirty-fight" TargetMode="External"/><Relationship Id="rId5" Type="http://schemas.openxmlformats.org/officeDocument/2006/relationships/hyperlink" Target="http://www.nytimes.com/2011/09/06/business/global/gm-aims-the-volt-at-china-but-chinese-want-its-secrets.html" TargetMode="External"/><Relationship Id="rId4" Type="http://schemas.openxmlformats.org/officeDocument/2006/relationships/hyperlink" Target="http://www.wto.org/english/tratop_e/trips_e/techtransfer_e.htm"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www.boston.com/news/nation/articles/2011/09/19/us_china_ties_may_be_tested_as_american_superconductor_alleges_theft_of_wind_turbine_technology/?page=1"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www.stewartlaw.com/stewartandstewart/PracticesServices/TradeRemediesPractice/Section337oftheTariffActof1930/tabid/76/language/en-US/Default.aspx"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www.akingump.com/files/Publication/4f9cc541-a885-4762-bd0f-30c88365dfc5/Presentation/PublicationAttachment/0f334169-e46d-4f63-ac81-36a481f46b44/reprint_%20Janzen.pdf"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www.nytimes.com/2010/09/09/business/global/09trade.html"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www.reuters.com/article/2011/07/12/idUS211106702720110712"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7D0D6B7-2E98-485D-8650-F9A156D523E3}" type="slidenum">
              <a:rPr lang="en-US"/>
              <a:pPr fontAlgn="base">
                <a:spcBef>
                  <a:spcPct val="0"/>
                </a:spcBef>
                <a:spcAft>
                  <a:spcPct val="0"/>
                </a:spcAft>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20000"/>
          </a:bodyPr>
          <a:lstStyle/>
          <a:p>
            <a:pPr eaLnBrk="1" fontAlgn="auto" hangingPunct="1">
              <a:spcBef>
                <a:spcPts val="0"/>
              </a:spcBef>
              <a:spcAft>
                <a:spcPts val="0"/>
              </a:spcAft>
              <a:buFont typeface="Arial"/>
              <a:buChar char="•"/>
              <a:defRPr/>
            </a:pPr>
            <a:r>
              <a:rPr lang="en-US" sz="1100" dirty="0" smtClean="0"/>
              <a:t> Easy to see the US’s policies as hypocritical</a:t>
            </a:r>
          </a:p>
          <a:p>
            <a:pPr eaLnBrk="1" fontAlgn="auto" hangingPunct="1">
              <a:spcBef>
                <a:spcPts val="0"/>
              </a:spcBef>
              <a:spcAft>
                <a:spcPts val="0"/>
              </a:spcAft>
              <a:buFont typeface="Arial"/>
              <a:buChar char="•"/>
              <a:defRPr/>
            </a:pPr>
            <a:r>
              <a:rPr lang="en-US" sz="1100" dirty="0" smtClean="0"/>
              <a:t> However growing trade friction is the result of a growing trade relationship.  Similar to the US relationship with Canada, our #1 trading partner.</a:t>
            </a:r>
          </a:p>
          <a:p>
            <a:pPr eaLnBrk="1" fontAlgn="auto" hangingPunct="1">
              <a:spcBef>
                <a:spcPts val="0"/>
              </a:spcBef>
              <a:spcAft>
                <a:spcPts val="0"/>
              </a:spcAft>
              <a:buFont typeface="Arial"/>
              <a:buChar char="•"/>
              <a:defRPr/>
            </a:pPr>
            <a:r>
              <a:rPr lang="en-US" sz="1100" dirty="0" smtClean="0"/>
              <a:t> IP protection is becoming more important for Chinese businesses as well</a:t>
            </a:r>
          </a:p>
          <a:p>
            <a:pPr eaLnBrk="1" fontAlgn="auto" hangingPunct="1">
              <a:spcBef>
                <a:spcPts val="0"/>
              </a:spcBef>
              <a:spcAft>
                <a:spcPts val="0"/>
              </a:spcAft>
              <a:buFont typeface="Arial"/>
              <a:buNone/>
              <a:defRPr/>
            </a:pPr>
            <a:endParaRPr lang="en-US" sz="1100" dirty="0" smtClean="0"/>
          </a:p>
          <a:p>
            <a:pPr eaLnBrk="1" fontAlgn="auto" hangingPunct="1">
              <a:spcBef>
                <a:spcPts val="0"/>
              </a:spcBef>
              <a:spcAft>
                <a:spcPts val="0"/>
              </a:spcAft>
              <a:buFont typeface="Arial"/>
              <a:buChar char="•"/>
              <a:defRPr/>
            </a:pPr>
            <a:r>
              <a:rPr lang="en-US" sz="1100" dirty="0" smtClean="0"/>
              <a:t> The Obama administration has filed 6 cases at the WTO since taking office, 5 of which have been against China.  Averages about 2 per year </a:t>
            </a:r>
            <a:r>
              <a:rPr lang="en-US" sz="1100" b="1" dirty="0" smtClean="0"/>
              <a:t>(citation?)</a:t>
            </a:r>
          </a:p>
          <a:p>
            <a:pPr eaLnBrk="1" fontAlgn="auto" hangingPunct="1">
              <a:spcBef>
                <a:spcPts val="0"/>
              </a:spcBef>
              <a:spcAft>
                <a:spcPts val="0"/>
              </a:spcAft>
              <a:buFont typeface="Arial"/>
              <a:buChar char="•"/>
              <a:defRPr/>
            </a:pPr>
            <a:r>
              <a:rPr lang="en-US" sz="1100" dirty="0" smtClean="0"/>
              <a:t> Former President Bush’s administration averaged about 3 WTO cases a year between 2001 and 2009</a:t>
            </a:r>
          </a:p>
          <a:p>
            <a:pPr eaLnBrk="1" fontAlgn="auto" hangingPunct="1">
              <a:spcBef>
                <a:spcPts val="0"/>
              </a:spcBef>
              <a:spcAft>
                <a:spcPts val="0"/>
              </a:spcAft>
              <a:buFont typeface="Arial"/>
              <a:buNone/>
              <a:defRPr/>
            </a:pPr>
            <a:endParaRPr lang="en-US" sz="1100" dirty="0" smtClean="0"/>
          </a:p>
          <a:p>
            <a:pPr eaLnBrk="1" fontAlgn="auto" hangingPunct="1">
              <a:spcBef>
                <a:spcPts val="0"/>
              </a:spcBef>
              <a:spcAft>
                <a:spcPts val="0"/>
              </a:spcAft>
              <a:buFont typeface="Arial"/>
              <a:buChar char="•"/>
              <a:defRPr/>
            </a:pPr>
            <a:r>
              <a:rPr lang="en-US" sz="1100" dirty="0" smtClean="0"/>
              <a:t> China now adopts a more offensive stance against its major commercial partners. After 10 years of participation in the WTO and a first study phase during which Beijing has become familiar with the WTO dispute settlement mechanism as a third party in as many as 87 cases, China has appeared 23 times to the DSB as a defendant, and already eight times as a complainant. </a:t>
            </a:r>
          </a:p>
          <a:p>
            <a:pPr eaLnBrk="1" fontAlgn="auto" hangingPunct="1">
              <a:spcBef>
                <a:spcPts val="0"/>
              </a:spcBef>
              <a:spcAft>
                <a:spcPts val="0"/>
              </a:spcAft>
              <a:buFont typeface="Arial"/>
              <a:buNone/>
              <a:defRPr/>
            </a:pPr>
            <a:r>
              <a:rPr lang="en-US" sz="1100" u="sng" dirty="0" smtClean="0"/>
              <a:t>http://www.thehindubusinessline.com/opinion/article2942935.ece</a:t>
            </a:r>
            <a:r>
              <a:rPr lang="en-US" sz="1100" dirty="0" smtClean="0"/>
              <a:t> </a:t>
            </a:r>
          </a:p>
          <a:p>
            <a:pPr eaLnBrk="1" fontAlgn="auto" hangingPunct="1">
              <a:spcBef>
                <a:spcPts val="0"/>
              </a:spcBef>
              <a:spcAft>
                <a:spcPts val="0"/>
              </a:spcAft>
              <a:buFont typeface="Arial"/>
              <a:buNone/>
              <a:defRPr/>
            </a:pPr>
            <a:endParaRPr lang="en-US" sz="1100" dirty="0" smtClean="0"/>
          </a:p>
          <a:p>
            <a:pPr eaLnBrk="1" fontAlgn="auto" hangingPunct="1">
              <a:spcBef>
                <a:spcPts val="0"/>
              </a:spcBef>
              <a:spcAft>
                <a:spcPts val="0"/>
              </a:spcAft>
              <a:buFont typeface="Arial"/>
              <a:buChar char="•"/>
              <a:defRPr/>
            </a:pPr>
            <a:r>
              <a:rPr lang="en-US" sz="1100" dirty="0" smtClean="0"/>
              <a:t> increasing government intervention leads to added friction</a:t>
            </a:r>
          </a:p>
          <a:p>
            <a:pPr eaLnBrk="1" fontAlgn="auto" hangingPunct="1">
              <a:spcBef>
                <a:spcPts val="0"/>
              </a:spcBef>
              <a:spcAft>
                <a:spcPts val="0"/>
              </a:spcAft>
              <a:buFont typeface="Arial"/>
              <a:buChar char="•"/>
              <a:defRPr/>
            </a:pPr>
            <a:r>
              <a:rPr lang="en-US" sz="1100" dirty="0" smtClean="0"/>
              <a:t> US government investigations of solar imports from China has led China to investigate US subsidies of its green energy industry and to bring cases against several US imports to China</a:t>
            </a:r>
          </a:p>
          <a:p>
            <a:pPr eaLnBrk="1" fontAlgn="auto" hangingPunct="1">
              <a:spcBef>
                <a:spcPts val="0"/>
              </a:spcBef>
              <a:spcAft>
                <a:spcPts val="0"/>
              </a:spcAft>
              <a:buFont typeface="Arial"/>
              <a:buNone/>
              <a:defRPr/>
            </a:pPr>
            <a:r>
              <a:rPr lang="en-US" sz="1100" u="sng" dirty="0" err="1" smtClean="0"/>
              <a:t>http://www.natlawreview.com/article/sino-us-trade-increasing-government-intervention-leads-to-added-friction</a:t>
            </a:r>
            <a:endParaRPr lang="en-US" sz="1100" u="sng" dirty="0" smtClean="0"/>
          </a:p>
          <a:p>
            <a:pPr eaLnBrk="1" fontAlgn="auto" hangingPunct="1">
              <a:spcBef>
                <a:spcPts val="0"/>
              </a:spcBef>
              <a:spcAft>
                <a:spcPts val="0"/>
              </a:spcAft>
              <a:buFont typeface="Arial"/>
              <a:buNone/>
              <a:defRPr/>
            </a:pPr>
            <a:endParaRPr lang="en-US" sz="1100" u="sng" dirty="0" smtClean="0"/>
          </a:p>
          <a:p>
            <a:pPr eaLnBrk="1" fontAlgn="auto" hangingPunct="1">
              <a:spcBef>
                <a:spcPts val="0"/>
              </a:spcBef>
              <a:spcAft>
                <a:spcPts val="0"/>
              </a:spcAft>
              <a:buFont typeface="Arial"/>
              <a:buChar char="•"/>
              <a:defRPr/>
            </a:pPr>
            <a:r>
              <a:rPr lang="en-US" sz="1100" dirty="0" smtClean="0"/>
              <a:t> In March 2012 Congress passed a bill that continues to allow the US to impose countervailing duties against </a:t>
            </a:r>
            <a:r>
              <a:rPr lang="en-US" sz="1100" dirty="0" err="1" smtClean="0"/>
              <a:t>NMEs</a:t>
            </a:r>
            <a:r>
              <a:rPr lang="en-US" sz="1100" dirty="0" smtClean="0"/>
              <a:t> like China and Vietnam, overturning a US court ruling from December 2011</a:t>
            </a:r>
          </a:p>
          <a:p>
            <a:pPr eaLnBrk="1" fontAlgn="auto" hangingPunct="1">
              <a:spcBef>
                <a:spcPts val="0"/>
              </a:spcBef>
              <a:spcAft>
                <a:spcPts val="0"/>
              </a:spcAft>
              <a:buFont typeface="Arial"/>
              <a:buChar char="•"/>
              <a:defRPr/>
            </a:pPr>
            <a:r>
              <a:rPr lang="en-US" sz="1100" dirty="0" smtClean="0"/>
              <a:t> Obama is set to sign the bill into law</a:t>
            </a:r>
          </a:p>
          <a:p>
            <a:pPr eaLnBrk="1" fontAlgn="auto" hangingPunct="1">
              <a:spcBef>
                <a:spcPts val="0"/>
              </a:spcBef>
              <a:spcAft>
                <a:spcPts val="0"/>
              </a:spcAft>
              <a:buFont typeface="Arial"/>
              <a:buChar char="•"/>
              <a:defRPr/>
            </a:pPr>
            <a:r>
              <a:rPr lang="en-US" sz="1100" dirty="0" smtClean="0"/>
              <a:t> China says that this ruling breaks both US and WTO law</a:t>
            </a:r>
          </a:p>
          <a:p>
            <a:pPr eaLnBrk="1" fontAlgn="auto" hangingPunct="1">
              <a:spcBef>
                <a:spcPts val="0"/>
              </a:spcBef>
              <a:spcAft>
                <a:spcPts val="0"/>
              </a:spcAft>
              <a:buFont typeface="Arial"/>
              <a:buChar char="•"/>
              <a:defRPr/>
            </a:pPr>
            <a:r>
              <a:rPr lang="en-US" sz="1100" u="sng" dirty="0" smtClean="0"/>
              <a:t>http://www.reuters.com/article/2012/03/07/us-china-trade-idUSTRE8260N920120307</a:t>
            </a:r>
          </a:p>
          <a:p>
            <a:pPr eaLnBrk="1" fontAlgn="auto" hangingPunct="1">
              <a:spcBef>
                <a:spcPts val="0"/>
              </a:spcBef>
              <a:spcAft>
                <a:spcPts val="0"/>
              </a:spcAft>
              <a:buFont typeface="Arial"/>
              <a:buChar char="•"/>
              <a:defRPr/>
            </a:pPr>
            <a:endParaRPr lang="en-US" sz="1100" u="sng" dirty="0" smtClean="0"/>
          </a:p>
          <a:p>
            <a:pPr eaLnBrk="1" fontAlgn="auto" hangingPunct="1">
              <a:spcBef>
                <a:spcPts val="0"/>
              </a:spcBef>
              <a:spcAft>
                <a:spcPts val="0"/>
              </a:spcAft>
              <a:buFont typeface="Arial"/>
              <a:buChar char="•"/>
              <a:defRPr/>
            </a:pPr>
            <a:r>
              <a:rPr lang="en-US" sz="1100" dirty="0" smtClean="0"/>
              <a:t> The new March 2012 rare earths case against China could also be a political move on President Obama’s part to respond to GOP criticism that he is soft on China</a:t>
            </a:r>
          </a:p>
          <a:p>
            <a:pPr eaLnBrk="1" fontAlgn="auto" hangingPunct="1">
              <a:spcBef>
                <a:spcPts val="0"/>
              </a:spcBef>
              <a:spcAft>
                <a:spcPts val="0"/>
              </a:spcAft>
              <a:buFont typeface="Arial"/>
              <a:buChar char="•"/>
              <a:defRPr/>
            </a:pPr>
            <a:r>
              <a:rPr lang="en-US" sz="1100" u="sng" dirty="0" smtClean="0"/>
              <a:t> http://www.politico.com/news/stories/0312/73975.html</a:t>
            </a:r>
          </a:p>
          <a:p>
            <a:pPr eaLnBrk="1" fontAlgn="auto" hangingPunct="1">
              <a:spcBef>
                <a:spcPts val="0"/>
              </a:spcBef>
              <a:spcAft>
                <a:spcPts val="0"/>
              </a:spcAft>
              <a:buFont typeface="Arial"/>
              <a:buNone/>
              <a:defRPr/>
            </a:pPr>
            <a:endParaRPr lang="en-US" sz="1100" u="sng" dirty="0"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DC86D85-B68A-4040-8FC3-5B548D892EA2}" type="slidenum">
              <a:rPr lang="en-US"/>
              <a:pPr fontAlgn="base">
                <a:spcBef>
                  <a:spcPct val="0"/>
                </a:spcBef>
                <a:spcAft>
                  <a:spcPct val="0"/>
                </a:spcAft>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70000" lnSpcReduction="20000"/>
          </a:bodyPr>
          <a:lstStyle/>
          <a:p>
            <a:pPr eaLnBrk="1" fontAlgn="auto" hangingPunct="1">
              <a:spcBef>
                <a:spcPts val="0"/>
              </a:spcBef>
              <a:spcAft>
                <a:spcPts val="0"/>
              </a:spcAft>
              <a:buFont typeface="Arial"/>
              <a:buChar char="•"/>
              <a:defRPr/>
            </a:pPr>
            <a:r>
              <a:rPr lang="en-US" sz="1000" dirty="0" smtClean="0"/>
              <a:t> Obama is essentially using the Navy as an answer to China’s command economy investments in renewable energy.  Like the creation of NASA as an answer to Sputnik.</a:t>
            </a:r>
          </a:p>
          <a:p>
            <a:pPr eaLnBrk="1" fontAlgn="auto" hangingPunct="1">
              <a:spcBef>
                <a:spcPts val="0"/>
              </a:spcBef>
              <a:spcAft>
                <a:spcPts val="0"/>
              </a:spcAft>
              <a:buFont typeface="Arial"/>
              <a:buChar char="•"/>
              <a:defRPr/>
            </a:pPr>
            <a:r>
              <a:rPr lang="en-US" sz="1000" dirty="0" smtClean="0"/>
              <a:t> The Navy will purchase enough clean energy capacity to power a quarter of a million homes a year</a:t>
            </a:r>
          </a:p>
          <a:p>
            <a:pPr eaLnBrk="1" fontAlgn="auto" hangingPunct="1">
              <a:spcBef>
                <a:spcPts val="0"/>
              </a:spcBef>
              <a:spcAft>
                <a:spcPts val="0"/>
              </a:spcAft>
              <a:buFont typeface="Arial"/>
              <a:buChar char="•"/>
              <a:defRPr/>
            </a:pPr>
            <a:r>
              <a:rPr lang="en-US" sz="1000" dirty="0" smtClean="0"/>
              <a:t> The DOD is the single largest user of petroleum at about 330,000 barrels of oil a day.  Within the DOD, the Navy is the second largest user at about 100,000 barrels a day.</a:t>
            </a:r>
          </a:p>
          <a:p>
            <a:pPr eaLnBrk="1" fontAlgn="auto" hangingPunct="1">
              <a:spcBef>
                <a:spcPts val="0"/>
              </a:spcBef>
              <a:spcAft>
                <a:spcPts val="0"/>
              </a:spcAft>
              <a:buFont typeface="Arial"/>
              <a:buChar char="•"/>
              <a:defRPr/>
            </a:pPr>
            <a:r>
              <a:rPr lang="en-US" sz="1000" dirty="0" smtClean="0"/>
              <a:t> Secretary of the Navy Ray </a:t>
            </a:r>
            <a:r>
              <a:rPr lang="en-US" sz="1000" dirty="0" err="1" smtClean="0"/>
              <a:t>Mabus</a:t>
            </a:r>
            <a:r>
              <a:rPr lang="en-US" sz="1000" dirty="0" smtClean="0"/>
              <a:t> created a “1 GW Task Force” to take on the project in late January</a:t>
            </a:r>
          </a:p>
          <a:p>
            <a:pPr eaLnBrk="1" fontAlgn="auto" hangingPunct="1">
              <a:spcBef>
                <a:spcPts val="0"/>
              </a:spcBef>
              <a:spcAft>
                <a:spcPts val="0"/>
              </a:spcAft>
              <a:buFont typeface="Arial"/>
              <a:buChar char="•"/>
              <a:defRPr/>
            </a:pPr>
            <a:r>
              <a:rPr lang="en-US" sz="1000" dirty="0" smtClean="0"/>
              <a:t> Navy’s 5 energy goals from 2009</a:t>
            </a:r>
          </a:p>
          <a:p>
            <a:pPr lvl="1" eaLnBrk="1" fontAlgn="auto" hangingPunct="1">
              <a:spcBef>
                <a:spcPts val="0"/>
              </a:spcBef>
              <a:spcAft>
                <a:spcPts val="0"/>
              </a:spcAft>
              <a:buFont typeface="Arial"/>
              <a:buChar char="•"/>
              <a:defRPr/>
            </a:pPr>
            <a:r>
              <a:rPr lang="en-US" sz="1000" dirty="0" smtClean="0"/>
              <a:t> Change the way the Navy and Marine Corps consider the lifetime energy cost of the system when awarding contracts during the acquisition process</a:t>
            </a:r>
          </a:p>
          <a:p>
            <a:pPr lvl="1" eaLnBrk="1" fontAlgn="auto" hangingPunct="1">
              <a:spcBef>
                <a:spcPts val="0"/>
              </a:spcBef>
              <a:spcAft>
                <a:spcPts val="0"/>
              </a:spcAft>
              <a:buFont typeface="Arial"/>
              <a:buChar char="•"/>
              <a:defRPr/>
            </a:pPr>
            <a:r>
              <a:rPr lang="en-US" sz="1000" dirty="0" smtClean="0"/>
              <a:t> By 2012 – create a "Green Strike Group" composed of nuclear vessels and ships powered by </a:t>
            </a:r>
            <a:r>
              <a:rPr lang="en-US" sz="1000" dirty="0" err="1" smtClean="0"/>
              <a:t>biofuels</a:t>
            </a:r>
            <a:r>
              <a:rPr lang="en-US" sz="1000" dirty="0" smtClean="0"/>
              <a:t>, deploy that fleet by 2016</a:t>
            </a:r>
          </a:p>
          <a:p>
            <a:pPr lvl="2" eaLnBrk="1" fontAlgn="auto" hangingPunct="1">
              <a:spcBef>
                <a:spcPts val="0"/>
              </a:spcBef>
              <a:spcAft>
                <a:spcPts val="0"/>
              </a:spcAft>
              <a:buFont typeface="Arial"/>
              <a:buChar char="•"/>
              <a:defRPr/>
            </a:pPr>
            <a:r>
              <a:rPr lang="en-US" sz="1000" dirty="0" smtClean="0"/>
              <a:t> The Secretaries of the Navy and Department of Agriculture signed a contract to purchase 450,000 gallons of advanced drop-in </a:t>
            </a:r>
            <a:r>
              <a:rPr lang="en-US" sz="1000" dirty="0" err="1" smtClean="0"/>
              <a:t>biofuel</a:t>
            </a:r>
            <a:r>
              <a:rPr lang="en-US" sz="1000" dirty="0" smtClean="0"/>
              <a:t>.  The fuel will be used in a demonstration of the Green Strike Group this summer</a:t>
            </a:r>
          </a:p>
          <a:p>
            <a:pPr lvl="1" eaLnBrk="1" fontAlgn="auto" hangingPunct="1">
              <a:spcBef>
                <a:spcPts val="0"/>
              </a:spcBef>
              <a:spcAft>
                <a:spcPts val="0"/>
              </a:spcAft>
              <a:buFont typeface="Arial"/>
              <a:buChar char="•"/>
              <a:defRPr/>
            </a:pPr>
            <a:r>
              <a:rPr lang="en-US" sz="1000" dirty="0" smtClean="0"/>
              <a:t> By 2015 – reduce petroleum use in its 50,000 commercial vehicle fleet by 50% by phasing in hybrid fuel and electric vehicles</a:t>
            </a:r>
          </a:p>
          <a:p>
            <a:pPr lvl="1" eaLnBrk="1" fontAlgn="auto" hangingPunct="1">
              <a:spcBef>
                <a:spcPts val="0"/>
              </a:spcBef>
              <a:spcAft>
                <a:spcPts val="0"/>
              </a:spcAft>
              <a:buFont typeface="Arial"/>
              <a:buChar char="•"/>
              <a:defRPr/>
            </a:pPr>
            <a:r>
              <a:rPr lang="en-US" sz="1000" dirty="0" smtClean="0"/>
              <a:t> Produce at least half the shore-based energy requirements from renewable sources, such as solar, wind and ocean generated by the base</a:t>
            </a:r>
          </a:p>
          <a:p>
            <a:pPr lvl="1" eaLnBrk="1" fontAlgn="auto" hangingPunct="1">
              <a:spcBef>
                <a:spcPts val="0"/>
              </a:spcBef>
              <a:spcAft>
                <a:spcPts val="0"/>
              </a:spcAft>
              <a:buFont typeface="Arial"/>
              <a:buChar char="•"/>
              <a:defRPr/>
            </a:pPr>
            <a:r>
              <a:rPr lang="en-US" sz="1000" dirty="0" smtClean="0"/>
              <a:t> By 2020 – ensure at least 40% of the Navy's total energy consumption comes from alternative sources.</a:t>
            </a:r>
          </a:p>
          <a:p>
            <a:pPr eaLnBrk="1" fontAlgn="auto" hangingPunct="1">
              <a:spcBef>
                <a:spcPts val="0"/>
              </a:spcBef>
              <a:spcAft>
                <a:spcPts val="0"/>
              </a:spcAft>
              <a:buFont typeface="Arial"/>
              <a:buNone/>
              <a:defRPr/>
            </a:pPr>
            <a:r>
              <a:rPr lang="en-US" sz="1000" u="sng" dirty="0" smtClean="0">
                <a:solidFill>
                  <a:srgbClr val="0000FF"/>
                </a:solidFill>
              </a:rPr>
              <a:t>http://</a:t>
            </a:r>
            <a:r>
              <a:rPr lang="en-US" sz="1000" u="sng" dirty="0" err="1" smtClean="0">
                <a:solidFill>
                  <a:srgbClr val="0000FF"/>
                </a:solidFill>
              </a:rPr>
              <a:t>www.navy.mil/search/display.asp?story_id</a:t>
            </a:r>
            <a:r>
              <a:rPr lang="en-US" sz="1000" u="sng" dirty="0" smtClean="0">
                <a:solidFill>
                  <a:srgbClr val="0000FF"/>
                </a:solidFill>
              </a:rPr>
              <a:t>=49044</a:t>
            </a:r>
          </a:p>
          <a:p>
            <a:pPr eaLnBrk="1" fontAlgn="auto" hangingPunct="1">
              <a:spcBef>
                <a:spcPts val="0"/>
              </a:spcBef>
              <a:spcAft>
                <a:spcPts val="0"/>
              </a:spcAft>
              <a:buFont typeface="Arial"/>
              <a:buNone/>
              <a:defRPr/>
            </a:pPr>
            <a:r>
              <a:rPr lang="en-US" sz="1000" u="sng" dirty="0" smtClean="0">
                <a:solidFill>
                  <a:srgbClr val="0000FF"/>
                </a:solidFill>
              </a:rPr>
              <a:t>http://</a:t>
            </a:r>
            <a:r>
              <a:rPr lang="en-US" sz="1000" u="sng" dirty="0" err="1" smtClean="0">
                <a:solidFill>
                  <a:srgbClr val="0000FF"/>
                </a:solidFill>
              </a:rPr>
              <a:t>www.navy.mil/search/display.asp?story_id</a:t>
            </a:r>
            <a:r>
              <a:rPr lang="en-US" sz="1000" u="sng" dirty="0" smtClean="0">
                <a:solidFill>
                  <a:srgbClr val="0000FF"/>
                </a:solidFill>
              </a:rPr>
              <a:t>=64995</a:t>
            </a:r>
          </a:p>
          <a:p>
            <a:pPr eaLnBrk="1" fontAlgn="auto" hangingPunct="1">
              <a:spcBef>
                <a:spcPts val="0"/>
              </a:spcBef>
              <a:spcAft>
                <a:spcPts val="0"/>
              </a:spcAft>
              <a:buFont typeface="Arial"/>
              <a:buNone/>
              <a:defRPr/>
            </a:pPr>
            <a:endParaRPr lang="en-US" sz="1000" dirty="0" smtClean="0"/>
          </a:p>
          <a:p>
            <a:pPr eaLnBrk="1" fontAlgn="auto" hangingPunct="1">
              <a:spcBef>
                <a:spcPts val="0"/>
              </a:spcBef>
              <a:spcAft>
                <a:spcPts val="0"/>
              </a:spcAft>
              <a:buFont typeface="Arial"/>
              <a:buNone/>
              <a:defRPr/>
            </a:pPr>
            <a:r>
              <a:rPr lang="en-US" sz="1000" dirty="0" smtClean="0"/>
              <a:t>(related but not part of the SOTU)</a:t>
            </a:r>
          </a:p>
          <a:p>
            <a:pPr eaLnBrk="1" fontAlgn="auto" hangingPunct="1">
              <a:spcBef>
                <a:spcPts val="0"/>
              </a:spcBef>
              <a:spcAft>
                <a:spcPts val="0"/>
              </a:spcAft>
              <a:buFont typeface="Arial"/>
              <a:buChar char="•"/>
              <a:defRPr/>
            </a:pPr>
            <a:r>
              <a:rPr lang="en-US" sz="1000" dirty="0" smtClean="0"/>
              <a:t> U.S. Army Engineering and Support Center has issued a draft Request for Proposal (RFP) to purchase renewable power from renewable and alternative energy assets constructed and operated on or near military installations</a:t>
            </a:r>
          </a:p>
          <a:p>
            <a:pPr eaLnBrk="1" fontAlgn="auto" hangingPunct="1">
              <a:spcBef>
                <a:spcPts val="0"/>
              </a:spcBef>
              <a:spcAft>
                <a:spcPts val="0"/>
              </a:spcAft>
              <a:buFont typeface="Arial"/>
              <a:buChar char="•"/>
              <a:defRPr/>
            </a:pPr>
            <a:r>
              <a:rPr lang="en-US" sz="1000" dirty="0" smtClean="0"/>
              <a:t> This is part of the Department of Defense’s Congressional mandate to produce or procure at least 25% of its energy (both thermal and electric) from renewable resources by 2025</a:t>
            </a:r>
          </a:p>
          <a:p>
            <a:pPr eaLnBrk="1" fontAlgn="auto" hangingPunct="1">
              <a:spcBef>
                <a:spcPts val="0"/>
              </a:spcBef>
              <a:spcAft>
                <a:spcPts val="0"/>
              </a:spcAft>
              <a:buFont typeface="Arial"/>
              <a:buChar char="•"/>
              <a:defRPr/>
            </a:pPr>
            <a:r>
              <a:rPr lang="en-US" sz="1000" dirty="0" smtClean="0"/>
              <a:t> Army intends to enter into up to $7 billion in contracts through power purchase agreements (</a:t>
            </a:r>
            <a:r>
              <a:rPr lang="en-US" sz="1000" dirty="0" err="1" smtClean="0"/>
              <a:t>PPAs</a:t>
            </a:r>
            <a:r>
              <a:rPr lang="en-US" sz="1000" dirty="0" smtClean="0"/>
              <a:t>), as well as other available contracting authorities over the next 10 years</a:t>
            </a:r>
            <a:endParaRPr lang="en-US" sz="1000" u="sng" dirty="0" smtClean="0"/>
          </a:p>
          <a:p>
            <a:pPr eaLnBrk="1" fontAlgn="auto" hangingPunct="1">
              <a:spcBef>
                <a:spcPts val="0"/>
              </a:spcBef>
              <a:spcAft>
                <a:spcPts val="0"/>
              </a:spcAft>
              <a:buFont typeface="Arial"/>
              <a:buNone/>
              <a:defRPr/>
            </a:pPr>
            <a:r>
              <a:rPr lang="en-US" sz="1000" u="sng" dirty="0" smtClean="0"/>
              <a:t>http://</a:t>
            </a:r>
            <a:r>
              <a:rPr lang="en-US" sz="1000" u="sng" dirty="0" err="1" smtClean="0"/>
              <a:t>www.lexology.com/library/detail.aspx?g</a:t>
            </a:r>
            <a:r>
              <a:rPr lang="en-US" sz="1000" u="sng" dirty="0" smtClean="0"/>
              <a:t>=df074182-06ce-478b-8892-e2f314d777e6&amp;utm_source=</a:t>
            </a:r>
            <a:r>
              <a:rPr lang="en-US" sz="1000" u="sng" dirty="0" err="1" smtClean="0"/>
              <a:t>Lexology+Daily+Newsfeed&amp;utm_medium</a:t>
            </a:r>
            <a:r>
              <a:rPr lang="en-US" sz="1000" u="sng" dirty="0" smtClean="0"/>
              <a:t>=</a:t>
            </a:r>
            <a:r>
              <a:rPr lang="en-US" sz="1000" u="sng" dirty="0" err="1" smtClean="0"/>
              <a:t>HTML+email+-+Body+-+Federal+section&amp;utm_campaign</a:t>
            </a:r>
            <a:r>
              <a:rPr lang="en-US" sz="1000" u="sng" dirty="0" smtClean="0"/>
              <a:t>=</a:t>
            </a:r>
            <a:r>
              <a:rPr lang="en-US" sz="1000" u="sng" dirty="0" err="1" smtClean="0"/>
              <a:t>Lexology+subscriber+daily+feed&amp;utm_content</a:t>
            </a:r>
            <a:r>
              <a:rPr lang="en-US" sz="1000" u="sng" dirty="0" smtClean="0"/>
              <a:t>=Lexology+Daily+Newsfeed+2012-03-13&amp;utm_term=</a:t>
            </a:r>
          </a:p>
          <a:p>
            <a:pPr eaLnBrk="1" fontAlgn="auto" hangingPunct="1">
              <a:spcBef>
                <a:spcPts val="0"/>
              </a:spcBef>
              <a:spcAft>
                <a:spcPts val="0"/>
              </a:spcAft>
              <a:buFont typeface="Arial"/>
              <a:buNone/>
              <a:defRPr/>
            </a:pPr>
            <a:endParaRPr lang="en-US" sz="1000" dirty="0" smtClean="0"/>
          </a:p>
          <a:p>
            <a:pPr eaLnBrk="1" fontAlgn="auto" hangingPunct="1">
              <a:spcBef>
                <a:spcPts val="0"/>
              </a:spcBef>
              <a:spcAft>
                <a:spcPts val="0"/>
              </a:spcAft>
              <a:buFont typeface="Arial"/>
              <a:buNone/>
              <a:defRPr/>
            </a:pPr>
            <a:r>
              <a:rPr lang="en-US" sz="1000" dirty="0" smtClean="0"/>
              <a:t>“Interagency Trade Enforcement Center” (ITEC)</a:t>
            </a:r>
          </a:p>
          <a:p>
            <a:pPr eaLnBrk="1" fontAlgn="auto" hangingPunct="1">
              <a:spcBef>
                <a:spcPts val="0"/>
              </a:spcBef>
              <a:spcAft>
                <a:spcPts val="0"/>
              </a:spcAft>
              <a:buFont typeface="Arial"/>
              <a:buChar char="•"/>
              <a:defRPr/>
            </a:pPr>
            <a:r>
              <a:rPr lang="en-US" sz="1000" dirty="0" smtClean="0"/>
              <a:t> President Obama seeks $26 million and 50-60 people for the new agency</a:t>
            </a:r>
          </a:p>
          <a:p>
            <a:pPr eaLnBrk="1" fontAlgn="auto" hangingPunct="1">
              <a:spcBef>
                <a:spcPts val="0"/>
              </a:spcBef>
              <a:spcAft>
                <a:spcPts val="0"/>
              </a:spcAft>
              <a:buFont typeface="Arial"/>
              <a:buChar char="•"/>
              <a:defRPr/>
            </a:pPr>
            <a:r>
              <a:rPr lang="en-US" sz="1000" dirty="0" smtClean="0"/>
              <a:t> Will be supported by the Departments of Agriculture, Homeland Security, Justice, State, the Treasury, and the Intelligence Community</a:t>
            </a:r>
          </a:p>
          <a:p>
            <a:pPr eaLnBrk="1" fontAlgn="auto" hangingPunct="1">
              <a:spcBef>
                <a:spcPts val="0"/>
              </a:spcBef>
              <a:spcAft>
                <a:spcPts val="0"/>
              </a:spcAft>
              <a:buFont typeface="Arial"/>
              <a:buChar char="•"/>
              <a:defRPr/>
            </a:pPr>
            <a:r>
              <a:rPr lang="en-US" sz="1000" dirty="0" smtClean="0"/>
              <a:t> The USTR Ron Kirk will appoint the Director</a:t>
            </a:r>
          </a:p>
          <a:p>
            <a:pPr eaLnBrk="1" fontAlgn="auto" hangingPunct="1">
              <a:spcBef>
                <a:spcPts val="0"/>
              </a:spcBef>
              <a:spcAft>
                <a:spcPts val="0"/>
              </a:spcAft>
              <a:buFont typeface="Arial"/>
              <a:buChar char="•"/>
              <a:defRPr/>
            </a:pPr>
            <a:r>
              <a:rPr lang="en-US" sz="1000" dirty="0" smtClean="0"/>
              <a:t> The Secretary of Commerce John Bryson will appoint the Deputy Director</a:t>
            </a:r>
          </a:p>
          <a:p>
            <a:pPr eaLnBrk="1" fontAlgn="auto" hangingPunct="1">
              <a:spcBef>
                <a:spcPts val="0"/>
              </a:spcBef>
              <a:spcAft>
                <a:spcPts val="0"/>
              </a:spcAft>
              <a:buFont typeface="Arial"/>
              <a:buChar char="•"/>
              <a:defRPr/>
            </a:pPr>
            <a:r>
              <a:rPr lang="en-US" sz="1000" dirty="0" smtClean="0"/>
              <a:t> Was officially created when Obama signed an executive order on February 28, 2012</a:t>
            </a:r>
          </a:p>
          <a:p>
            <a:pPr eaLnBrk="1" fontAlgn="auto" hangingPunct="1">
              <a:spcBef>
                <a:spcPts val="0"/>
              </a:spcBef>
              <a:spcAft>
                <a:spcPts val="0"/>
              </a:spcAft>
              <a:buFont typeface="Arial"/>
              <a:buChar char="•"/>
              <a:defRPr/>
            </a:pPr>
            <a:r>
              <a:rPr lang="en-US" sz="1000" dirty="0" smtClean="0"/>
              <a:t> Leadership and core staff will be established by June (“within 90 days’)</a:t>
            </a:r>
          </a:p>
          <a:p>
            <a:pPr eaLnBrk="1" fontAlgn="auto" hangingPunct="1">
              <a:spcBef>
                <a:spcPts val="0"/>
              </a:spcBef>
              <a:spcAft>
                <a:spcPts val="0"/>
              </a:spcAft>
              <a:buFont typeface="Arial"/>
              <a:buNone/>
              <a:defRPr/>
            </a:pPr>
            <a:endParaRPr lang="en-US" sz="1000" u="sng" dirty="0" smtClean="0"/>
          </a:p>
          <a:p>
            <a:pPr eaLnBrk="1" fontAlgn="auto" hangingPunct="1">
              <a:spcBef>
                <a:spcPts val="0"/>
              </a:spcBef>
              <a:spcAft>
                <a:spcPts val="0"/>
              </a:spcAft>
              <a:buFont typeface="Arial"/>
              <a:buNone/>
              <a:defRPr/>
            </a:pPr>
            <a:r>
              <a:rPr lang="en-US" sz="1000" u="sng" dirty="0" smtClean="0"/>
              <a:t>http://www.washingtonpost.com/business/obama-budget-seeks-to-boost-trade-enforcement-ratchet-pressure-on-china/2012/02/11/gIQAADvg6Q_story.html</a:t>
            </a:r>
          </a:p>
          <a:p>
            <a:pPr eaLnBrk="1" fontAlgn="auto" hangingPunct="1">
              <a:spcBef>
                <a:spcPts val="0"/>
              </a:spcBef>
              <a:spcAft>
                <a:spcPts val="0"/>
              </a:spcAft>
              <a:buFont typeface="Arial"/>
              <a:buNone/>
              <a:defRPr/>
            </a:pPr>
            <a:r>
              <a:rPr lang="en-US" sz="1000" u="sng" dirty="0" smtClean="0"/>
              <a:t>http://</a:t>
            </a:r>
            <a:r>
              <a:rPr lang="en-US" sz="1000" u="sng" dirty="0" err="1" smtClean="0"/>
              <a:t>www.worldbulletin.net/?aType</a:t>
            </a:r>
            <a:r>
              <a:rPr lang="en-US" sz="1000" u="sng" dirty="0" smtClean="0"/>
              <a:t>=</a:t>
            </a:r>
            <a:r>
              <a:rPr lang="en-US" sz="1000" u="sng" dirty="0" err="1" smtClean="0"/>
              <a:t>haber&amp;ArticleID</a:t>
            </a:r>
            <a:r>
              <a:rPr lang="en-US" sz="1000" u="sng" dirty="0" smtClean="0"/>
              <a:t>=86465</a:t>
            </a:r>
          </a:p>
          <a:p>
            <a:pPr eaLnBrk="1" fontAlgn="auto" hangingPunct="1">
              <a:spcBef>
                <a:spcPts val="0"/>
              </a:spcBef>
              <a:spcAft>
                <a:spcPts val="0"/>
              </a:spcAft>
              <a:buFont typeface="Arial"/>
              <a:buNone/>
              <a:defRPr/>
            </a:pPr>
            <a:r>
              <a:rPr lang="en-US" sz="1000" u="sng" dirty="0" smtClean="0"/>
              <a:t>http://www.firstpost.com/world/obama-eyeing-china-creates-trade-enforcement-unit-228744.html</a:t>
            </a:r>
          </a:p>
          <a:p>
            <a:pPr eaLnBrk="1" fontAlgn="auto" hangingPunct="1">
              <a:spcBef>
                <a:spcPts val="0"/>
              </a:spcBef>
              <a:spcAft>
                <a:spcPts val="0"/>
              </a:spcAft>
              <a:buFont typeface="Arial"/>
              <a:buNone/>
              <a:defRPr/>
            </a:pPr>
            <a:endParaRPr lang="en-US" sz="1000" u="sng" dirty="0" smtClean="0"/>
          </a:p>
          <a:p>
            <a:pPr eaLnBrk="1" fontAlgn="auto" hangingPunct="1">
              <a:spcBef>
                <a:spcPts val="0"/>
              </a:spcBef>
              <a:spcAft>
                <a:spcPts val="0"/>
              </a:spcAft>
              <a:buFont typeface="Arial"/>
              <a:buNone/>
              <a:defRPr/>
            </a:pPr>
            <a:endParaRPr lang="en-US" sz="1000" u="sng" dirty="0" smtClean="0"/>
          </a:p>
          <a:p>
            <a:pPr eaLnBrk="1" fontAlgn="auto" hangingPunct="1">
              <a:spcBef>
                <a:spcPts val="0"/>
              </a:spcBef>
              <a:spcAft>
                <a:spcPts val="0"/>
              </a:spcAft>
              <a:buFont typeface="Arial"/>
              <a:buNone/>
              <a:defRPr/>
            </a:pPr>
            <a:endParaRPr lang="en-US" sz="1000" u="sng" dirty="0"/>
          </a:p>
        </p:txBody>
      </p:sp>
      <p:sp>
        <p:nvSpPr>
          <p:cNvPr id="25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50C93D3-F864-404D-AFB2-0F103EA2B63B}" type="slidenum">
              <a:rPr lang="en-US"/>
              <a:pPr fontAlgn="base">
                <a:spcBef>
                  <a:spcPct val="0"/>
                </a:spcBef>
                <a:spcAft>
                  <a:spcPct val="0"/>
                </a:spcAft>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20000"/>
          </a:bodyPr>
          <a:lstStyle/>
          <a:p>
            <a:pPr eaLnBrk="1" fontAlgn="auto" hangingPunct="1">
              <a:spcBef>
                <a:spcPts val="0"/>
              </a:spcBef>
              <a:spcAft>
                <a:spcPts val="0"/>
              </a:spcAft>
              <a:buFont typeface="Arial"/>
              <a:buChar char="•"/>
              <a:defRPr/>
            </a:pPr>
            <a:r>
              <a:rPr lang="en-US" dirty="0" smtClean="0"/>
              <a:t> Biden’s Remarks</a:t>
            </a:r>
          </a:p>
          <a:p>
            <a:pPr lvl="1" eaLnBrk="1" fontAlgn="auto" hangingPunct="1">
              <a:spcBef>
                <a:spcPts val="0"/>
              </a:spcBef>
              <a:spcAft>
                <a:spcPts val="0"/>
              </a:spcAft>
              <a:buFont typeface="Arial"/>
              <a:buChar char="•"/>
              <a:defRPr/>
            </a:pPr>
            <a:r>
              <a:rPr lang="en-US" dirty="0" smtClean="0"/>
              <a:t> "We're not always going to see eye to eye, but we have very important economic and political concerns that warrant we work together."</a:t>
            </a:r>
          </a:p>
          <a:p>
            <a:pPr lvl="1" eaLnBrk="1" fontAlgn="auto" hangingPunct="1">
              <a:spcBef>
                <a:spcPts val="0"/>
              </a:spcBef>
              <a:spcAft>
                <a:spcPts val="0"/>
              </a:spcAft>
              <a:buFont typeface="Arial"/>
              <a:buChar char="•"/>
              <a:defRPr/>
            </a:pPr>
            <a:r>
              <a:rPr lang="en-US" dirty="0" smtClean="0"/>
              <a:t> “As Americans, we welcome competition.  But cooperation, as you and I have spoken about, can only be mutually beneficial if the game is fair.”</a:t>
            </a:r>
          </a:p>
          <a:p>
            <a:pPr lvl="1" eaLnBrk="1" fontAlgn="auto" hangingPunct="1">
              <a:spcBef>
                <a:spcPts val="0"/>
              </a:spcBef>
              <a:spcAft>
                <a:spcPts val="0"/>
              </a:spcAft>
              <a:buFont typeface="Arial"/>
              <a:buChar char="•"/>
              <a:defRPr/>
            </a:pPr>
            <a:r>
              <a:rPr lang="en-US" dirty="0" smtClean="0"/>
              <a:t> Included statements against China’s currency manipulation and demands of technology for doing business in China</a:t>
            </a:r>
          </a:p>
          <a:p>
            <a:pPr lvl="1" eaLnBrk="1" fontAlgn="auto" hangingPunct="1">
              <a:spcBef>
                <a:spcPts val="0"/>
              </a:spcBef>
              <a:spcAft>
                <a:spcPts val="0"/>
              </a:spcAft>
              <a:buFont typeface="Arial"/>
              <a:buChar char="•"/>
              <a:defRPr/>
            </a:pPr>
            <a:r>
              <a:rPr lang="en-US" dirty="0" smtClean="0"/>
              <a:t> Strong remarks possibly because it’s an election year</a:t>
            </a:r>
          </a:p>
          <a:p>
            <a:pPr lvl="1" eaLnBrk="1" fontAlgn="auto" hangingPunct="1">
              <a:spcBef>
                <a:spcPts val="0"/>
              </a:spcBef>
              <a:spcAft>
                <a:spcPts val="0"/>
              </a:spcAft>
              <a:buFont typeface="Arial"/>
              <a:buChar char="•"/>
              <a:defRPr/>
            </a:pPr>
            <a:r>
              <a:rPr lang="en-US" dirty="0" smtClean="0"/>
              <a:t> Desires that “the rules of the game are understood, agreed upon and followed.” </a:t>
            </a:r>
          </a:p>
          <a:p>
            <a:pPr eaLnBrk="1" fontAlgn="auto" hangingPunct="1">
              <a:spcBef>
                <a:spcPts val="0"/>
              </a:spcBef>
              <a:spcAft>
                <a:spcPts val="0"/>
              </a:spcAft>
              <a:buFont typeface="Arial"/>
              <a:buChar char="•"/>
              <a:defRPr/>
            </a:pPr>
            <a:r>
              <a:rPr lang="en-US" dirty="0" smtClean="0"/>
              <a:t> Obama’s remarks more diplomatic</a:t>
            </a:r>
          </a:p>
          <a:p>
            <a:pPr lvl="1" eaLnBrk="1" fontAlgn="auto" hangingPunct="1">
              <a:spcBef>
                <a:spcPts val="0"/>
              </a:spcBef>
              <a:spcAft>
                <a:spcPts val="0"/>
              </a:spcAft>
              <a:buFont typeface="Arial"/>
              <a:buChar char="•"/>
              <a:defRPr/>
            </a:pPr>
            <a:r>
              <a:rPr lang="en-US" dirty="0" smtClean="0"/>
              <a:t> Wants to make sure “everybody is working by the same rules of the road when it comes to the world economic system.” </a:t>
            </a:r>
          </a:p>
          <a:p>
            <a:pPr lvl="1" eaLnBrk="1" fontAlgn="auto" hangingPunct="1">
              <a:spcBef>
                <a:spcPts val="0"/>
              </a:spcBef>
              <a:spcAft>
                <a:spcPts val="0"/>
              </a:spcAft>
              <a:buFont typeface="Arial"/>
              <a:buChar char="•"/>
              <a:defRPr/>
            </a:pPr>
            <a:r>
              <a:rPr lang="en-US" dirty="0" smtClean="0"/>
              <a:t> “With expanding power and prosperity also comes increased responsibility,” Obama said, citing need for a “balanced trade flow” and “recognizing the aspirations and rights of all people.”</a:t>
            </a:r>
          </a:p>
          <a:p>
            <a:pPr eaLnBrk="1" fontAlgn="auto" hangingPunct="1">
              <a:spcBef>
                <a:spcPts val="0"/>
              </a:spcBef>
              <a:spcAft>
                <a:spcPts val="0"/>
              </a:spcAft>
              <a:buFont typeface="Arial"/>
              <a:buChar char="•"/>
              <a:defRPr/>
            </a:pPr>
            <a:r>
              <a:rPr lang="en-US" dirty="0" smtClean="0"/>
              <a:t> Xi’s remarks were firm</a:t>
            </a:r>
          </a:p>
          <a:p>
            <a:pPr lvl="1" eaLnBrk="1" fontAlgn="auto" hangingPunct="1">
              <a:spcBef>
                <a:spcPts val="0"/>
              </a:spcBef>
              <a:spcAft>
                <a:spcPts val="0"/>
              </a:spcAft>
              <a:buFont typeface="Arial"/>
              <a:buChar char="•"/>
              <a:defRPr/>
            </a:pPr>
            <a:r>
              <a:rPr lang="en-US" dirty="0" smtClean="0"/>
              <a:t> Demands for “mutual respect” and wants to “deepen mutual understanding”</a:t>
            </a:r>
          </a:p>
          <a:p>
            <a:pPr lvl="1" eaLnBrk="1" fontAlgn="auto" hangingPunct="1">
              <a:spcBef>
                <a:spcPts val="0"/>
              </a:spcBef>
              <a:spcAft>
                <a:spcPts val="0"/>
              </a:spcAft>
              <a:buFont typeface="Arial"/>
              <a:buChar char="•"/>
              <a:defRPr/>
            </a:pPr>
            <a:r>
              <a:rPr lang="en-US" dirty="0" smtClean="0"/>
              <a:t> Urges against US protectionism</a:t>
            </a:r>
          </a:p>
          <a:p>
            <a:pPr lvl="1" eaLnBrk="1" fontAlgn="auto" hangingPunct="1">
              <a:spcBef>
                <a:spcPts val="0"/>
              </a:spcBef>
              <a:spcAft>
                <a:spcPts val="0"/>
              </a:spcAft>
              <a:buFont typeface="Arial"/>
              <a:buChar char="•"/>
              <a:defRPr/>
            </a:pPr>
            <a:r>
              <a:rPr lang="en-US" dirty="0" smtClean="0"/>
              <a:t> Addressing US economic concerns: “The Chinese side has taken steps to address them and will continue to do so. We hope the U.S. side will take steps to address Chinese concerns.” Including lifting restrictions on high-tech exports to China.</a:t>
            </a:r>
          </a:p>
          <a:p>
            <a:pPr lvl="1" eaLnBrk="1" fontAlgn="auto" hangingPunct="1">
              <a:spcBef>
                <a:spcPts val="0"/>
              </a:spcBef>
              <a:spcAft>
                <a:spcPts val="0"/>
              </a:spcAft>
              <a:buFont typeface="Arial"/>
              <a:buChar char="•"/>
              <a:defRPr/>
            </a:pPr>
            <a:r>
              <a:rPr lang="en-US" dirty="0" smtClean="0"/>
              <a:t> Day after Biden’s toast, Xi stressed “core interests” in reference to territorial sovereignty and the issues of Taiwan and Tibet</a:t>
            </a:r>
          </a:p>
          <a:p>
            <a:pPr eaLnBrk="1" fontAlgn="auto" hangingPunct="1">
              <a:spcBef>
                <a:spcPts val="0"/>
              </a:spcBef>
              <a:spcAft>
                <a:spcPts val="0"/>
              </a:spcAft>
              <a:buFont typeface="Arial"/>
              <a:buNone/>
              <a:defRPr/>
            </a:pPr>
            <a:endParaRPr lang="en-US" dirty="0" smtClean="0"/>
          </a:p>
          <a:p>
            <a:pPr eaLnBrk="1" fontAlgn="auto" hangingPunct="1">
              <a:spcBef>
                <a:spcPts val="0"/>
              </a:spcBef>
              <a:spcAft>
                <a:spcPts val="0"/>
              </a:spcAft>
              <a:buFont typeface="Arial"/>
              <a:buNone/>
              <a:defRPr/>
            </a:pPr>
            <a:r>
              <a:rPr lang="en-US" dirty="0" smtClean="0">
                <a:hlinkClick r:id="rId3"/>
              </a:rPr>
              <a:t>http://www.nytimes.com/2012/02/15/world/asia/us-seeks-to-size-up-chinas-heir-apparent-during-visit.html</a:t>
            </a:r>
            <a:endParaRPr lang="en-US" dirty="0" smtClean="0"/>
          </a:p>
          <a:p>
            <a:pPr eaLnBrk="1" fontAlgn="auto" hangingPunct="1">
              <a:spcBef>
                <a:spcPts val="0"/>
              </a:spcBef>
              <a:spcAft>
                <a:spcPts val="0"/>
              </a:spcAft>
              <a:buFont typeface="Arial"/>
              <a:buNone/>
              <a:defRPr/>
            </a:pPr>
            <a:r>
              <a:rPr lang="en-US" dirty="0" smtClean="0">
                <a:hlinkClick r:id="rId4"/>
              </a:rPr>
              <a:t>http://www.businessweek.com/news/2012-02-16/obama-tells-xi-china-s-rise-comes-with-duty-on-trade-rights.html</a:t>
            </a:r>
            <a:endParaRPr lang="en-US" dirty="0" smtClean="0"/>
          </a:p>
          <a:p>
            <a:pPr eaLnBrk="1" fontAlgn="auto" hangingPunct="1">
              <a:spcBef>
                <a:spcPts val="0"/>
              </a:spcBef>
              <a:spcAft>
                <a:spcPts val="0"/>
              </a:spcAft>
              <a:buFont typeface="Arial"/>
              <a:buNone/>
              <a:defRPr/>
            </a:pPr>
            <a:r>
              <a:rPr lang="en-US" dirty="0" smtClean="0">
                <a:hlinkClick r:id="rId5"/>
              </a:rPr>
              <a:t>http://www.nytimes.com/2012/02/16/world/asia/vice-president-xi-jinping-of-china-urges-united-states-to-respect-core-interests.html?ref=world</a:t>
            </a:r>
            <a:endParaRPr lang="en-US" dirty="0" smtClean="0"/>
          </a:p>
        </p:txBody>
      </p:sp>
      <p:sp>
        <p:nvSpPr>
          <p:cNvPr id="27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8977EAB-FE55-4056-A061-8B718E071A7F}" type="slidenum">
              <a:rPr lang="en-US"/>
              <a:pPr fontAlgn="base">
                <a:spcBef>
                  <a:spcPct val="0"/>
                </a:spcBef>
                <a:spcAft>
                  <a:spcPct val="0"/>
                </a:spcAft>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marL="171450" indent="-171450" eaLnBrk="1" fontAlgn="auto" hangingPunct="1">
              <a:spcBef>
                <a:spcPts val="0"/>
              </a:spcBef>
              <a:spcAft>
                <a:spcPts val="0"/>
              </a:spcAft>
              <a:buFont typeface="Arial"/>
              <a:buChar char="•"/>
              <a:defRPr/>
            </a:pPr>
            <a:r>
              <a:rPr lang="en-US" dirty="0" smtClean="0"/>
              <a:t>The trading system should be non-discriminatory.</a:t>
            </a:r>
          </a:p>
          <a:p>
            <a:pPr marL="171450" indent="-171450" eaLnBrk="1" fontAlgn="auto" hangingPunct="1">
              <a:spcBef>
                <a:spcPts val="0"/>
              </a:spcBef>
              <a:spcAft>
                <a:spcPts val="0"/>
              </a:spcAft>
              <a:buFont typeface="Arial"/>
              <a:buChar char="•"/>
              <a:defRPr/>
            </a:pPr>
            <a:r>
              <a:rPr lang="en-US" dirty="0" smtClean="0"/>
              <a:t>The WTO puts forth two major policies relating to this:</a:t>
            </a:r>
          </a:p>
          <a:p>
            <a:pPr marL="628650" lvl="1" indent="-171450" eaLnBrk="1" fontAlgn="auto" hangingPunct="1">
              <a:spcBef>
                <a:spcPts val="0"/>
              </a:spcBef>
              <a:spcAft>
                <a:spcPts val="0"/>
              </a:spcAft>
              <a:buFont typeface="Arial"/>
              <a:buChar char="•"/>
              <a:defRPr/>
            </a:pPr>
            <a:r>
              <a:rPr lang="en-US" dirty="0" smtClean="0"/>
              <a:t>MFN (Most Favored Nation)</a:t>
            </a:r>
          </a:p>
          <a:p>
            <a:pPr marL="1085850" lvl="2" indent="-171450" eaLnBrk="1" fontAlgn="auto" hangingPunct="1">
              <a:spcBef>
                <a:spcPts val="0"/>
              </a:spcBef>
              <a:spcAft>
                <a:spcPts val="0"/>
              </a:spcAft>
              <a:buFont typeface="Arial"/>
              <a:buChar char="•"/>
              <a:defRPr/>
            </a:pPr>
            <a:r>
              <a:rPr lang="en-US" dirty="0" smtClean="0"/>
              <a:t>All member countries must treat all trading partners equally.</a:t>
            </a:r>
          </a:p>
          <a:p>
            <a:pPr marL="628650" lvl="1" indent="-171450" eaLnBrk="1" fontAlgn="auto" hangingPunct="1">
              <a:spcBef>
                <a:spcPts val="0"/>
              </a:spcBef>
              <a:spcAft>
                <a:spcPts val="0"/>
              </a:spcAft>
              <a:buFont typeface="Arial"/>
              <a:buChar char="•"/>
              <a:defRPr/>
            </a:pPr>
            <a:r>
              <a:rPr lang="en-US" dirty="0" smtClean="0"/>
              <a:t>National Treatment</a:t>
            </a:r>
          </a:p>
          <a:p>
            <a:pPr marL="1085850" lvl="2" indent="-171450" eaLnBrk="1" fontAlgn="auto" hangingPunct="1">
              <a:spcBef>
                <a:spcPts val="0"/>
              </a:spcBef>
              <a:spcAft>
                <a:spcPts val="0"/>
              </a:spcAft>
              <a:buFont typeface="Arial"/>
              <a:buChar char="•"/>
              <a:defRPr/>
            </a:pPr>
            <a:r>
              <a:rPr lang="en-US" dirty="0" smtClean="0"/>
              <a:t>Each member country must treat domestic and foreign products and services equally.</a:t>
            </a:r>
          </a:p>
          <a:p>
            <a:pPr marL="1085850" lvl="2" indent="-171450" eaLnBrk="1" fontAlgn="auto" hangingPunct="1">
              <a:spcBef>
                <a:spcPts val="0"/>
              </a:spcBef>
              <a:spcAft>
                <a:spcPts val="0"/>
              </a:spcAft>
              <a:buFont typeface="Arial"/>
              <a:buChar char="•"/>
              <a:defRPr/>
            </a:pPr>
            <a:r>
              <a:rPr lang="en-US" dirty="0" smtClean="0"/>
              <a:t>Does not allow member countries to give preferential treatment to its domestic products and services.</a:t>
            </a:r>
          </a:p>
          <a:p>
            <a:pPr eaLnBrk="1" fontAlgn="auto" hangingPunct="1">
              <a:spcBef>
                <a:spcPts val="0"/>
              </a:spcBef>
              <a:spcAft>
                <a:spcPts val="0"/>
              </a:spcAft>
              <a:defRPr/>
            </a:pPr>
            <a:r>
              <a:rPr lang="en-US" dirty="0" smtClean="0">
                <a:hlinkClick r:id="rId3"/>
              </a:rPr>
              <a:t>http://www.wto.org</a:t>
            </a:r>
            <a:endParaRPr lang="en-US" dirty="0" smtClean="0"/>
          </a:p>
          <a:p>
            <a:pPr eaLnBrk="1" fontAlgn="auto" hangingPunct="1">
              <a:spcBef>
                <a:spcPts val="0"/>
              </a:spcBef>
              <a:spcAft>
                <a:spcPts val="0"/>
              </a:spcAft>
              <a:defRPr/>
            </a:pPr>
            <a:endParaRPr lang="en-US" dirty="0" smtClean="0"/>
          </a:p>
          <a:p>
            <a:pPr eaLnBrk="1" fontAlgn="auto" hangingPunct="1">
              <a:spcBef>
                <a:spcPts val="0"/>
              </a:spcBef>
              <a:spcAft>
                <a:spcPts val="0"/>
              </a:spcAft>
              <a:defRPr/>
            </a:pPr>
            <a:endParaRPr lang="en-US" dirty="0" smtClean="0"/>
          </a:p>
          <a:p>
            <a:pPr eaLnBrk="1" fontAlgn="auto" hangingPunct="1">
              <a:spcBef>
                <a:spcPts val="0"/>
              </a:spcBef>
              <a:spcAft>
                <a:spcPts val="0"/>
              </a:spcAft>
              <a:defRPr/>
            </a:pPr>
            <a:endParaRPr lang="en-US" dirty="0"/>
          </a:p>
        </p:txBody>
      </p:sp>
      <p:sp>
        <p:nvSpPr>
          <p:cNvPr id="296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06AA0CE-A587-4CFA-B5B3-CED7DA31AC48}" type="slidenum">
              <a:rPr lang="en-US"/>
              <a:pPr fontAlgn="base">
                <a:spcBef>
                  <a:spcPct val="0"/>
                </a:spcBef>
                <a:spcAft>
                  <a:spcPct val="0"/>
                </a:spcAft>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marL="171450" indent="-171450" eaLnBrk="1" hangingPunct="1">
              <a:spcBef>
                <a:spcPct val="0"/>
              </a:spcBef>
              <a:buFontTx/>
              <a:buChar char="•"/>
            </a:pPr>
            <a:r>
              <a:rPr lang="en-US" sz="1000" smtClean="0"/>
              <a:t>China is US 3</a:t>
            </a:r>
            <a:r>
              <a:rPr lang="en-US" sz="1000" baseline="30000" smtClean="0"/>
              <a:t>rd</a:t>
            </a:r>
            <a:r>
              <a:rPr lang="en-US" sz="1000" smtClean="0"/>
              <a:t> largest export market and its biggest source of imports.</a:t>
            </a:r>
          </a:p>
          <a:p>
            <a:pPr marL="171450" indent="-171450" eaLnBrk="1" hangingPunct="1">
              <a:spcBef>
                <a:spcPct val="0"/>
              </a:spcBef>
            </a:pPr>
            <a:r>
              <a:rPr lang="en-US" sz="1000" b="1" smtClean="0"/>
              <a:t>Pending Cases</a:t>
            </a:r>
            <a:endParaRPr lang="en-US" sz="1000" smtClean="0"/>
          </a:p>
          <a:p>
            <a:pPr marL="171450" indent="-171450" eaLnBrk="1" hangingPunct="1">
              <a:spcBef>
                <a:spcPct val="0"/>
              </a:spcBef>
              <a:buFontTx/>
              <a:buChar char="•"/>
            </a:pPr>
            <a:r>
              <a:rPr lang="en-US" sz="1000" smtClean="0"/>
              <a:t>On September 15, 2010, the USTR’s office announced it was bringing a WTO case against China over its improper application of antidumping duties and countervailing duties on imports of grain oriented flat-rolled electrical steel from the United States.  A panel was formed in May 2011, and a final report will be issued by May 2012. </a:t>
            </a:r>
            <a:r>
              <a:rPr lang="en-US" sz="1000" b="1" smtClean="0"/>
              <a:t>The panel ruled in favor of the United States, finding most of the challenged measures inconsistent with China’s WTO commitments. On July 20, 2012, China notified the WTO of its decision to appeal the panel’s ruling.</a:t>
            </a:r>
          </a:p>
          <a:p>
            <a:pPr marL="171450" indent="-171450" eaLnBrk="1" hangingPunct="1">
              <a:spcBef>
                <a:spcPct val="0"/>
              </a:spcBef>
              <a:buFontTx/>
              <a:buChar char="•"/>
            </a:pPr>
            <a:r>
              <a:rPr lang="en-US" sz="1000" smtClean="0"/>
              <a:t>On September 15, 2010, the USTR’s office announced it was bringing a WTO case against China over its discrimination against U.S. suppliers of electronic payment services. A panel was formed in March 2011, and a final report will be issued by May 2012.  </a:t>
            </a:r>
            <a:r>
              <a:rPr lang="en-US" sz="1000" b="1" smtClean="0"/>
              <a:t>On August 31, the WTO ruled that China did not obstruct foreign suppliers from entering the market.</a:t>
            </a:r>
            <a:endParaRPr lang="en-US" sz="1000" smtClean="0"/>
          </a:p>
          <a:p>
            <a:pPr marL="171450" indent="-171450" eaLnBrk="1" hangingPunct="1">
              <a:spcBef>
                <a:spcPct val="0"/>
              </a:spcBef>
              <a:buFontTx/>
              <a:buChar char="•"/>
            </a:pPr>
            <a:r>
              <a:rPr lang="en-US" sz="1000" smtClean="0"/>
              <a:t>On September 20, 2011, the US brought a case to the WTO against China over its AD/CVD on broiler products from the US.  A panel was established on January 20, 2012, and the Director-General composed the panel on May 24, 2012. On November 23, 2012, the Chairman of the panel notified the DSB that the panel would be unable to issue its report within six months. After consulting with the interested parties, the panel projects that its final decision will be reached in June of 2013. </a:t>
            </a:r>
            <a:r>
              <a:rPr lang="en-US" smtClean="0"/>
              <a:t>http://www.wto.org/english/tratop_e/dispu_e/cases_e/ds427_e.htm</a:t>
            </a:r>
            <a:endParaRPr lang="en-US" sz="1000" smtClean="0"/>
          </a:p>
          <a:p>
            <a:pPr marL="171450" indent="-171450" eaLnBrk="1" hangingPunct="1">
              <a:spcBef>
                <a:spcPct val="0"/>
              </a:spcBef>
              <a:buFontTx/>
              <a:buChar char="•"/>
            </a:pPr>
            <a:r>
              <a:rPr lang="en-US" sz="1000" smtClean="0"/>
              <a:t>On March 13, 2012, the US, along with the EU, Japan, and Canada, brought a request for consultations to the WTO concerning China’s restrictions on exports of rare earths plus another two minerals, tungsten and molybdenum. On July 23, 2012, the DSB established a single panel to examine the dispute. On September 12, 2012, the US, EU, and Japan requested that the Director-General compose the panel, and the panel was composed on September 24, 2012. </a:t>
            </a:r>
            <a:r>
              <a:rPr lang="en-US" smtClean="0"/>
              <a:t>http://www.wto.org/english/tratop_e/dispu_e/cases_e/ds431_e.htm</a:t>
            </a:r>
            <a:endParaRPr lang="en-US" sz="1000" smtClean="0"/>
          </a:p>
          <a:p>
            <a:pPr marL="171450" indent="-171450" eaLnBrk="1" hangingPunct="1">
              <a:spcBef>
                <a:spcPct val="0"/>
              </a:spcBef>
              <a:buFontTx/>
              <a:buChar char="•"/>
            </a:pPr>
            <a:r>
              <a:rPr lang="en-US" sz="1000" smtClean="0"/>
              <a:t>On September 17, 2012, the US filed a trade dispute against China over subsidies to auto and auto parts manufacture. Consultations on the issue normally begin within 30 days. On September 28, 2012, the EU requested to join the consultations on this issue, which was accepted by China. If no satisfactory result is reached, the US has the right to request that the WTO establish a dispute settlement panel to examine the matter. </a:t>
            </a:r>
            <a:r>
              <a:rPr lang="en-US" smtClean="0"/>
              <a:t>http://www.wto.org/english/tratop_e/dispu_e/cases_e/ds450_e.htm</a:t>
            </a:r>
            <a:endParaRPr lang="en-US" sz="1000" smtClean="0"/>
          </a:p>
          <a:p>
            <a:pPr marL="171450" indent="-171450" eaLnBrk="1" hangingPunct="1">
              <a:spcBef>
                <a:spcPct val="0"/>
              </a:spcBef>
            </a:pPr>
            <a:r>
              <a:rPr lang="en-US" sz="1000" b="1" smtClean="0"/>
              <a:t>Resolved Cases</a:t>
            </a:r>
          </a:p>
          <a:p>
            <a:pPr marL="171450" indent="-171450" eaLnBrk="1" hangingPunct="1">
              <a:spcBef>
                <a:spcPct val="0"/>
              </a:spcBef>
              <a:buFontTx/>
              <a:buChar char="•"/>
            </a:pPr>
            <a:r>
              <a:rPr lang="en-US" sz="1000" smtClean="0"/>
              <a:t>On June 23, 2009, the US brought a case against China regarding rare earths (bauxite, coke, fluorspar, magnesium, manganese, silicon metal, silicon carbide, yellow phosphorus, and zinc). US stated these policies lower prices for Chinese corporations giving them a competitive advantage. In response, China said they restricted exports because of environmental concerns. In July 2011, a WTO panel issued a report, which ruled many of China’s export restraints on raw materials violated WTO rules. The panel did not agree China’s restriction on these materials was justified because the restrictions were not the same for domestic and foreign producers.  Also, China was not able to show restriction of rare earths improved public health or protected the environment. </a:t>
            </a:r>
          </a:p>
          <a:p>
            <a:pPr marL="171450" indent="-171450" eaLnBrk="1" hangingPunct="1">
              <a:spcBef>
                <a:spcPct val="0"/>
              </a:spcBef>
              <a:buFontTx/>
              <a:buChar char="•"/>
            </a:pPr>
            <a:r>
              <a:rPr lang="en-US" sz="1000" smtClean="0"/>
              <a:t>On December 22, 2010, the USTR’s decided to bring a WTO case against China over government subsidies to Chinese wind power equipment manufacturers.  These government subsidies were only applicable to the wind power manufactures who used Chinese made parts in their windmills. The subsidies did not apply to Chinese firms using foreign part in production, hence violating the WTO National Treatment agreement.  On June 7, 2011, the USTR’s office announced China had agreed to end these subsidies due to investigatory actions taken by the USTR.</a:t>
            </a:r>
          </a:p>
          <a:p>
            <a:pPr marL="0" lvl="1" eaLnBrk="1" hangingPunct="1">
              <a:spcBef>
                <a:spcPct val="0"/>
              </a:spcBef>
            </a:pPr>
            <a:endParaRPr lang="en-US" sz="1000" smtClean="0"/>
          </a:p>
          <a:p>
            <a:pPr marL="0" lvl="1" eaLnBrk="1" hangingPunct="1">
              <a:spcBef>
                <a:spcPct val="0"/>
              </a:spcBef>
            </a:pPr>
            <a:r>
              <a:rPr lang="en-US" sz="1000" smtClean="0"/>
              <a:t>Really good information on US – China trade if you need to be refreshed</a:t>
            </a:r>
          </a:p>
          <a:p>
            <a:pPr marL="0" lvl="1" eaLnBrk="1" hangingPunct="1">
              <a:spcBef>
                <a:spcPct val="0"/>
              </a:spcBef>
            </a:pPr>
            <a:r>
              <a:rPr lang="en-US" sz="1000" smtClean="0"/>
              <a:t>http://www.fas.org/sgp/crs/row/RL33536.pdf</a:t>
            </a:r>
          </a:p>
          <a:p>
            <a:pPr marL="0" lvl="1" eaLnBrk="1" hangingPunct="1">
              <a:spcBef>
                <a:spcPct val="0"/>
              </a:spcBef>
            </a:pPr>
            <a:endParaRPr lang="en-US" sz="1000" smtClean="0"/>
          </a:p>
          <a:p>
            <a:pPr marL="0" lvl="1" eaLnBrk="1" hangingPunct="1">
              <a:spcBef>
                <a:spcPct val="0"/>
              </a:spcBef>
            </a:pPr>
            <a:r>
              <a:rPr lang="en-US" sz="1000" smtClean="0"/>
              <a:t>All case information from the WTO website, in the section that contains trade dispute information.</a:t>
            </a:r>
          </a:p>
        </p:txBody>
      </p:sp>
      <p:sp>
        <p:nvSpPr>
          <p:cNvPr id="317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74C5919-979E-4D6C-BB81-177D868EFAE8}" type="slidenum">
              <a:rPr lang="en-US"/>
              <a:pPr fontAlgn="base">
                <a:spcBef>
                  <a:spcPct val="0"/>
                </a:spcBef>
                <a:spcAft>
                  <a:spcPct val="0"/>
                </a:spcAft>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marL="171450" indent="-171450" eaLnBrk="1" hangingPunct="1">
              <a:spcBef>
                <a:spcPct val="0"/>
              </a:spcBef>
              <a:buFontTx/>
              <a:buChar char="•"/>
            </a:pPr>
            <a:r>
              <a:rPr lang="en-US" sz="1000" smtClean="0"/>
              <a:t>In the case of a potential WTO agreement violation – companies can petition the U.S. government to protect domestic industries in international competition</a:t>
            </a:r>
          </a:p>
          <a:p>
            <a:pPr marL="171450" indent="-171450" eaLnBrk="1" hangingPunct="1">
              <a:spcBef>
                <a:spcPct val="0"/>
              </a:spcBef>
              <a:buFont typeface="Calibri" pitchFamily="34" charset="0"/>
              <a:buAutoNum type="arabicPeriod"/>
            </a:pPr>
            <a:r>
              <a:rPr lang="en-US" sz="1000" b="1" smtClean="0"/>
              <a:t>Galvanizing Negotiations by Threatening Retaliation:</a:t>
            </a:r>
          </a:p>
          <a:p>
            <a:pPr marL="628650" lvl="1" indent="-171450" eaLnBrk="1" hangingPunct="1">
              <a:spcBef>
                <a:spcPct val="0"/>
              </a:spcBef>
              <a:buFontTx/>
              <a:buChar char="•"/>
            </a:pPr>
            <a:r>
              <a:rPr lang="en-US" sz="1000" smtClean="0"/>
              <a:t>Nobody wins when one country starts a trade war.</a:t>
            </a:r>
          </a:p>
          <a:p>
            <a:pPr marL="171450" indent="-171450" eaLnBrk="1" hangingPunct="1">
              <a:spcBef>
                <a:spcPct val="0"/>
              </a:spcBef>
              <a:buFont typeface="Calibri" pitchFamily="34" charset="0"/>
              <a:buAutoNum type="arabicPeriod"/>
            </a:pPr>
            <a:r>
              <a:rPr lang="en-US" sz="1000" b="1" smtClean="0"/>
              <a:t>Countervailing Duties Against Subsidies</a:t>
            </a:r>
          </a:p>
          <a:p>
            <a:pPr marL="628650" lvl="1" indent="-171450" eaLnBrk="1" hangingPunct="1">
              <a:spcBef>
                <a:spcPct val="0"/>
              </a:spcBef>
              <a:buFontTx/>
              <a:buChar char="•"/>
            </a:pPr>
            <a:r>
              <a:rPr lang="en-US" sz="1000" smtClean="0"/>
              <a:t>What are subsidies?</a:t>
            </a:r>
          </a:p>
          <a:p>
            <a:pPr marL="1143000" lvl="2" indent="-228600" eaLnBrk="1" hangingPunct="1">
              <a:spcBef>
                <a:spcPct val="0"/>
              </a:spcBef>
              <a:buFontTx/>
              <a:buChar char="•"/>
            </a:pPr>
            <a:r>
              <a:rPr lang="en-US" sz="1000" smtClean="0"/>
              <a:t>A form of financial assistance given to a business or economic sector.</a:t>
            </a:r>
          </a:p>
          <a:p>
            <a:pPr marL="1143000" lvl="2" indent="-228600" eaLnBrk="1" hangingPunct="1">
              <a:spcBef>
                <a:spcPct val="0"/>
              </a:spcBef>
              <a:buFontTx/>
              <a:buChar char="•"/>
            </a:pPr>
            <a:r>
              <a:rPr lang="en-US" sz="1000" smtClean="0"/>
              <a:t>Subsidies include: import restrictions, export subsidies, procurement subsidies, consumption subsidies, essentially any help particularly the government gives to a certain industry or sector.</a:t>
            </a:r>
          </a:p>
          <a:p>
            <a:pPr marL="628650" lvl="1" indent="-171450" eaLnBrk="1" hangingPunct="1">
              <a:spcBef>
                <a:spcPct val="0"/>
              </a:spcBef>
              <a:buFontTx/>
              <a:buChar char="•"/>
            </a:pPr>
            <a:r>
              <a:rPr lang="en-US" sz="1000" smtClean="0"/>
              <a:t>The WTO Agreement</a:t>
            </a:r>
          </a:p>
          <a:p>
            <a:pPr marL="1143000" lvl="2" indent="-228600" eaLnBrk="1" hangingPunct="1">
              <a:spcBef>
                <a:spcPct val="0"/>
              </a:spcBef>
              <a:buFont typeface="Calibri" pitchFamily="34" charset="0"/>
              <a:buAutoNum type="arabicPeriod"/>
            </a:pPr>
            <a:r>
              <a:rPr lang="en-US" sz="1000" smtClean="0"/>
              <a:t>Allows governments to take action against subsidies if material injury is shown to the competing domestic industry.</a:t>
            </a:r>
          </a:p>
          <a:p>
            <a:pPr marL="1600200" lvl="3" indent="-228600" eaLnBrk="1" hangingPunct="1">
              <a:spcBef>
                <a:spcPct val="0"/>
              </a:spcBef>
              <a:buFontTx/>
              <a:buChar char="•"/>
            </a:pPr>
            <a:r>
              <a:rPr lang="en-US" sz="1000" smtClean="0"/>
              <a:t>Prohibited subsidies</a:t>
            </a:r>
            <a:r>
              <a:rPr lang="en-US" sz="1000" b="1" smtClean="0"/>
              <a:t>:</a:t>
            </a:r>
            <a:r>
              <a:rPr lang="en-US" sz="1000" smtClean="0"/>
              <a:t> </a:t>
            </a:r>
          </a:p>
          <a:p>
            <a:pPr marL="2057400" lvl="4" indent="-228600" eaLnBrk="1" hangingPunct="1">
              <a:spcBef>
                <a:spcPct val="0"/>
              </a:spcBef>
              <a:buFontTx/>
              <a:buChar char="•"/>
            </a:pPr>
            <a:r>
              <a:rPr lang="en-US" sz="1000" smtClean="0"/>
              <a:t>Specific subsidies, which is a subsidy only available to an enterprise, industry, group of enterprises, or group of industries in the country.</a:t>
            </a:r>
          </a:p>
          <a:p>
            <a:pPr marL="2057400" lvl="4" indent="-228600" eaLnBrk="1" hangingPunct="1">
              <a:spcBef>
                <a:spcPct val="0"/>
              </a:spcBef>
              <a:buFontTx/>
              <a:buChar char="•"/>
            </a:pPr>
            <a:r>
              <a:rPr lang="en-US" sz="1000" smtClean="0"/>
              <a:t>Subsidies that require recipients to meet certain export targets</a:t>
            </a:r>
          </a:p>
          <a:p>
            <a:pPr marL="2057400" lvl="4" indent="-228600" eaLnBrk="1" hangingPunct="1">
              <a:spcBef>
                <a:spcPct val="0"/>
              </a:spcBef>
              <a:buFontTx/>
              <a:buChar char="•"/>
            </a:pPr>
            <a:r>
              <a:rPr lang="en-US" sz="1000" smtClean="0"/>
              <a:t>Force companies to use domestic goods instead of imported goods to receive subsidy. </a:t>
            </a:r>
          </a:p>
          <a:p>
            <a:pPr marL="1600200" lvl="3" indent="-228600" eaLnBrk="1" hangingPunct="1">
              <a:spcBef>
                <a:spcPct val="0"/>
              </a:spcBef>
              <a:buFontTx/>
              <a:buChar char="•"/>
            </a:pPr>
            <a:r>
              <a:rPr lang="en-US" sz="1000" smtClean="0"/>
              <a:t>These subsidies are prohibited because they are specifically designed to distort international trade, therefore, likely to hurt other countries’ trade. </a:t>
            </a:r>
          </a:p>
          <a:p>
            <a:pPr marL="1600200" lvl="3" indent="-228600" eaLnBrk="1" hangingPunct="1">
              <a:spcBef>
                <a:spcPct val="0"/>
              </a:spcBef>
              <a:buFontTx/>
              <a:buChar char="•"/>
            </a:pPr>
            <a:r>
              <a:rPr lang="en-US" sz="1000" smtClean="0"/>
              <a:t>They can be challenged in the WTO dispute settlement procedure, but the subsidies must be shown to cause injury in the plaintiff’s market.</a:t>
            </a:r>
          </a:p>
          <a:p>
            <a:pPr marL="2057400" lvl="4" indent="-228600" eaLnBrk="1" hangingPunct="1">
              <a:spcBef>
                <a:spcPct val="0"/>
              </a:spcBef>
              <a:buFontTx/>
              <a:buChar char="•"/>
            </a:pPr>
            <a:r>
              <a:rPr lang="en-US" sz="1000" smtClean="0"/>
              <a:t>Possible causes of injury includes:</a:t>
            </a:r>
          </a:p>
          <a:p>
            <a:pPr marL="2057400" lvl="4" indent="-228600" eaLnBrk="1" hangingPunct="1">
              <a:spcBef>
                <a:spcPct val="0"/>
              </a:spcBef>
              <a:buFontTx/>
              <a:buChar char="•"/>
            </a:pPr>
            <a:r>
              <a:rPr lang="en-US" sz="1000" smtClean="0"/>
              <a:t>Injury to a domestic industry in the importing country. </a:t>
            </a:r>
          </a:p>
          <a:p>
            <a:pPr marL="2057400" lvl="4" indent="-228600" eaLnBrk="1" hangingPunct="1">
              <a:spcBef>
                <a:spcPct val="0"/>
              </a:spcBef>
              <a:buFontTx/>
              <a:buChar char="•"/>
            </a:pPr>
            <a:r>
              <a:rPr lang="en-US" sz="1000" smtClean="0"/>
              <a:t>Injury to rival exporters from another country when the two compete in a third market. </a:t>
            </a:r>
          </a:p>
          <a:p>
            <a:pPr marL="2057400" lvl="4" indent="-228600" eaLnBrk="1" hangingPunct="1">
              <a:spcBef>
                <a:spcPct val="0"/>
              </a:spcBef>
              <a:buFontTx/>
              <a:buChar char="•"/>
            </a:pPr>
            <a:r>
              <a:rPr lang="en-US" sz="1000" smtClean="0"/>
              <a:t>Injury to exporters trying to compete in the subsidizing country’s domestic market. </a:t>
            </a:r>
          </a:p>
          <a:p>
            <a:pPr marL="1143000" lvl="2" indent="-228600" eaLnBrk="1" hangingPunct="1">
              <a:spcBef>
                <a:spcPct val="0"/>
              </a:spcBef>
              <a:buFont typeface="Calibri" pitchFamily="34" charset="0"/>
              <a:buAutoNum type="arabicPeriod"/>
            </a:pPr>
            <a:r>
              <a:rPr lang="en-US" sz="1000" smtClean="0"/>
              <a:t>Regulates the actions countries can take to counter the effects of subsidies. </a:t>
            </a:r>
          </a:p>
          <a:p>
            <a:pPr marL="1600200" lvl="3" indent="-228600" eaLnBrk="1" hangingPunct="1">
              <a:spcBef>
                <a:spcPct val="0"/>
              </a:spcBef>
              <a:buFontTx/>
              <a:buChar char="•"/>
            </a:pPr>
            <a:r>
              <a:rPr lang="en-US" sz="1000" smtClean="0"/>
              <a:t>A country can launch its own investigation and ultimately impose a countervailing duty on subsidized imports hurting domestic producers.</a:t>
            </a:r>
          </a:p>
          <a:p>
            <a:pPr marL="1600200" lvl="3" indent="-228600" eaLnBrk="1" hangingPunct="1">
              <a:spcBef>
                <a:spcPct val="0"/>
              </a:spcBef>
              <a:buFontTx/>
              <a:buChar char="•"/>
            </a:pPr>
            <a:r>
              <a:rPr lang="en-US" sz="1000" smtClean="0"/>
              <a:t>Or, a country can use the WTO’s </a:t>
            </a:r>
            <a:r>
              <a:rPr lang="en-US" sz="1000" u="sng" smtClean="0">
                <a:hlinkClick r:id="rId3"/>
              </a:rPr>
              <a:t>dispute settlement procedure</a:t>
            </a:r>
            <a:r>
              <a:rPr lang="en-US" sz="1000" smtClean="0"/>
              <a:t> to seek the withdrawal of the subsidy or the removal of its adverse effects. </a:t>
            </a:r>
          </a:p>
          <a:p>
            <a:pPr marL="1600200" lvl="3" indent="-228600" eaLnBrk="1" hangingPunct="1">
              <a:spcBef>
                <a:spcPct val="0"/>
              </a:spcBef>
              <a:buFontTx/>
              <a:buChar char="•"/>
            </a:pPr>
            <a:r>
              <a:rPr lang="en-US" sz="1000" smtClean="0"/>
              <a:t>If the Dispute Settlement Body rules that a subsidy does have an adverse effect on domestic producers, the subsidy must be withdrawn or its adverse effect must be removed. If not withdrawn, the plaintiff can impose countervailing duties to protect its industries or the subsidized exporter can agree to raise its export prices instead of a countervailing duty being imposed.</a:t>
            </a:r>
          </a:p>
          <a:p>
            <a:pPr marL="2057400" lvl="4" indent="-228600" eaLnBrk="1" hangingPunct="1">
              <a:spcBef>
                <a:spcPct val="0"/>
              </a:spcBef>
              <a:buFontTx/>
              <a:buChar char="•"/>
            </a:pPr>
            <a:r>
              <a:rPr lang="en-US" sz="1000" smtClean="0"/>
              <a:t>Countervailing duties can only be imposed after the plaintiff country has conducted a detailed investigation.</a:t>
            </a:r>
          </a:p>
          <a:p>
            <a:pPr marL="2057400" lvl="4" indent="-228600" eaLnBrk="1" hangingPunct="1">
              <a:spcBef>
                <a:spcPct val="0"/>
              </a:spcBef>
              <a:buFontTx/>
              <a:buChar char="•"/>
            </a:pPr>
            <a:r>
              <a:rPr lang="en-US" sz="1000" smtClean="0"/>
              <a:t>There are detailed rules for deciding whether a product is being subsidized (not always an easy calculation).</a:t>
            </a:r>
          </a:p>
          <a:p>
            <a:pPr marL="2057400" lvl="4" indent="-228600" eaLnBrk="1" hangingPunct="1">
              <a:spcBef>
                <a:spcPct val="0"/>
              </a:spcBef>
              <a:buFontTx/>
              <a:buChar char="•"/>
            </a:pPr>
            <a:r>
              <a:rPr lang="en-US" sz="1000" smtClean="0"/>
              <a:t>Specific criteria for determining whether subsidized products cause injury to a domestic industry.</a:t>
            </a:r>
          </a:p>
          <a:p>
            <a:pPr marL="2057400" lvl="4" indent="-228600" eaLnBrk="1" hangingPunct="1">
              <a:spcBef>
                <a:spcPct val="0"/>
              </a:spcBef>
              <a:buFontTx/>
              <a:buChar char="•"/>
            </a:pPr>
            <a:r>
              <a:rPr lang="en-US" sz="1000" smtClean="0"/>
              <a:t>Procedures for initiating and conducting investigations.</a:t>
            </a:r>
          </a:p>
          <a:p>
            <a:pPr marL="2057400" lvl="4" indent="-228600" eaLnBrk="1" hangingPunct="1">
              <a:spcBef>
                <a:spcPct val="0"/>
              </a:spcBef>
              <a:buFontTx/>
              <a:buChar char="•"/>
            </a:pPr>
            <a:r>
              <a:rPr lang="en-US" sz="1000" smtClean="0"/>
              <a:t>Rules on the implementation and duration (typically five years) of countervailing measures</a:t>
            </a:r>
          </a:p>
          <a:p>
            <a:pPr marL="628650" lvl="1" indent="-171450" eaLnBrk="1" hangingPunct="1">
              <a:spcBef>
                <a:spcPct val="0"/>
              </a:spcBef>
            </a:pPr>
            <a:r>
              <a:rPr lang="en-US" sz="1000" smtClean="0"/>
              <a:t>Note: Subsidies play an important role in developing countries and in the transformation of centrally-planned economies to market economies. Least-developed countries and developing countries with less than $1,000 per capita GNP are exempted in the WTO agreement from disciplines on prohibited export subsidies.</a:t>
            </a:r>
          </a:p>
          <a:p>
            <a:pPr marL="171450" indent="-171450" eaLnBrk="1" hangingPunct="1">
              <a:spcBef>
                <a:spcPct val="0"/>
              </a:spcBef>
            </a:pPr>
            <a:r>
              <a:rPr lang="en-US" sz="1000" smtClean="0">
                <a:hlinkClick r:id="rId4"/>
              </a:rPr>
              <a:t>http://www.wto.org/english/thewto_e/whatis_e/tif_e/agrm8_e.htm#subsidies</a:t>
            </a:r>
            <a:endParaRPr lang="en-US" sz="1000" b="1" smtClean="0"/>
          </a:p>
          <a:p>
            <a:pPr marL="171450" indent="-171450" eaLnBrk="1" hangingPunct="1">
              <a:spcBef>
                <a:spcPct val="0"/>
              </a:spcBef>
              <a:buFont typeface="+mj-lt"/>
              <a:buNone/>
            </a:pPr>
            <a:r>
              <a:rPr lang="en-US" sz="1000" b="1" smtClean="0"/>
              <a:t>3.  Anti-Dumping Duties Against Unfair Pricing</a:t>
            </a:r>
          </a:p>
          <a:p>
            <a:pPr marL="628650" lvl="1" indent="-171450" eaLnBrk="1" hangingPunct="1">
              <a:spcBef>
                <a:spcPct val="0"/>
              </a:spcBef>
              <a:buFontTx/>
              <a:buChar char="•"/>
            </a:pPr>
            <a:r>
              <a:rPr lang="en-US" sz="1000" smtClean="0"/>
              <a:t>What is dumping?</a:t>
            </a:r>
          </a:p>
          <a:p>
            <a:pPr marL="1143000" lvl="2" indent="-228600" eaLnBrk="1" hangingPunct="1">
              <a:spcBef>
                <a:spcPct val="0"/>
              </a:spcBef>
              <a:buFontTx/>
              <a:buChar char="•"/>
            </a:pPr>
            <a:r>
              <a:rPr lang="en-US" sz="1000" smtClean="0"/>
              <a:t>Dumping is when a producer sells a product below the cost of production.</a:t>
            </a:r>
          </a:p>
          <a:p>
            <a:pPr marL="1143000" lvl="2" indent="-228600" eaLnBrk="1" hangingPunct="1">
              <a:spcBef>
                <a:spcPct val="0"/>
              </a:spcBef>
              <a:buFontTx/>
              <a:buChar char="•"/>
            </a:pPr>
            <a:r>
              <a:rPr lang="en-US" sz="1000" smtClean="0"/>
              <a:t>Or, sells a product abroad below the cost for their domestic market.</a:t>
            </a:r>
          </a:p>
          <a:p>
            <a:pPr marL="628650" lvl="1" indent="-171450" eaLnBrk="1" hangingPunct="1">
              <a:spcBef>
                <a:spcPct val="0"/>
              </a:spcBef>
              <a:buFontTx/>
              <a:buChar char="•"/>
            </a:pPr>
            <a:r>
              <a:rPr lang="en-US" sz="1000" smtClean="0"/>
              <a:t>WTO Agreement</a:t>
            </a:r>
          </a:p>
          <a:p>
            <a:pPr marL="1143000" lvl="2" indent="-228600" eaLnBrk="1" hangingPunct="1">
              <a:spcBef>
                <a:spcPct val="0"/>
              </a:spcBef>
              <a:buFontTx/>
              <a:buChar char="•"/>
            </a:pPr>
            <a:r>
              <a:rPr lang="en-US" sz="1000" smtClean="0"/>
              <a:t>Permits governments to take action against dumping when there is material injury to the competing domestic industry.</a:t>
            </a:r>
          </a:p>
          <a:p>
            <a:pPr marL="1143000" lvl="2" indent="-228600" eaLnBrk="1" hangingPunct="1">
              <a:spcBef>
                <a:spcPct val="0"/>
              </a:spcBef>
              <a:buFontTx/>
              <a:buChar char="•"/>
            </a:pPr>
            <a:r>
              <a:rPr lang="en-US" sz="1000" smtClean="0"/>
              <a:t>Retaliation for dumping usually is in the form of an anti-dumping tariff, which is a tariff on the dumped product from that particular country.</a:t>
            </a:r>
          </a:p>
          <a:p>
            <a:pPr marL="1143000" lvl="2" indent="-228600" eaLnBrk="1" hangingPunct="1">
              <a:spcBef>
                <a:spcPct val="0"/>
              </a:spcBef>
              <a:buFontTx/>
              <a:buChar char="•"/>
            </a:pPr>
            <a:r>
              <a:rPr lang="en-US" sz="1000" smtClean="0"/>
              <a:t>The anti-dumping duty is imposed in order to return the dumped product to market value.</a:t>
            </a:r>
          </a:p>
          <a:p>
            <a:pPr marL="1143000" lvl="2" indent="-228600" eaLnBrk="1" hangingPunct="1">
              <a:spcBef>
                <a:spcPct val="0"/>
              </a:spcBef>
              <a:buFontTx/>
              <a:buChar char="•"/>
            </a:pPr>
            <a:r>
              <a:rPr lang="en-US" sz="1000" smtClean="0"/>
              <a:t>The WTO only allows three ways to determine where or not a product is being dumped.</a:t>
            </a:r>
          </a:p>
          <a:p>
            <a:pPr marL="1600200" lvl="3" indent="-228600" eaLnBrk="1" hangingPunct="1">
              <a:spcBef>
                <a:spcPct val="0"/>
              </a:spcBef>
              <a:buFont typeface="Calibri" pitchFamily="34" charset="0"/>
              <a:buAutoNum type="arabicPeriod"/>
            </a:pPr>
            <a:r>
              <a:rPr lang="en-US" sz="1000" smtClean="0"/>
              <a:t>Price in the exporter’s domestic market.</a:t>
            </a:r>
          </a:p>
          <a:p>
            <a:pPr marL="1600200" lvl="3" indent="-228600" eaLnBrk="1" hangingPunct="1">
              <a:spcBef>
                <a:spcPct val="0"/>
              </a:spcBef>
              <a:buFont typeface="Calibri" pitchFamily="34" charset="0"/>
              <a:buAutoNum type="arabicPeriod"/>
            </a:pPr>
            <a:r>
              <a:rPr lang="en-US" sz="1000" smtClean="0"/>
              <a:t>Price charged by an exporter in another country.</a:t>
            </a:r>
          </a:p>
          <a:p>
            <a:pPr marL="1600200" lvl="3" indent="-228600" eaLnBrk="1" hangingPunct="1">
              <a:spcBef>
                <a:spcPct val="0"/>
              </a:spcBef>
              <a:buFont typeface="Calibri" pitchFamily="34" charset="0"/>
              <a:buAutoNum type="arabicPeriod"/>
            </a:pPr>
            <a:r>
              <a:rPr lang="en-US" sz="1000" smtClean="0"/>
              <a:t>Sum total of the exporter’s production costs – price minus expenses</a:t>
            </a:r>
          </a:p>
          <a:p>
            <a:pPr marL="1143000" lvl="2" indent="-228600" eaLnBrk="1" hangingPunct="1">
              <a:spcBef>
                <a:spcPct val="0"/>
              </a:spcBef>
              <a:buFontTx/>
              <a:buChar char="•"/>
            </a:pPr>
            <a:r>
              <a:rPr lang="en-US" sz="1000" smtClean="0"/>
              <a:t>Just because a product is being dumped does not mean an anti-dumping duty can be imposed.  Dumping must also be injuring the competing industry in the importing country.</a:t>
            </a:r>
          </a:p>
          <a:p>
            <a:pPr marL="1143000" lvl="2" indent="-228600" eaLnBrk="1" hangingPunct="1">
              <a:spcBef>
                <a:spcPct val="0"/>
              </a:spcBef>
              <a:buFontTx/>
              <a:buChar char="•"/>
            </a:pPr>
            <a:r>
              <a:rPr lang="en-US" sz="1000" smtClean="0"/>
              <a:t>Countries can take their cases to the WTO and the WTO will follow the same procedure taken against subsidies.</a:t>
            </a:r>
          </a:p>
          <a:p>
            <a:pPr marL="1600200" lvl="3" indent="-228600" eaLnBrk="1" hangingPunct="1">
              <a:spcBef>
                <a:spcPct val="0"/>
              </a:spcBef>
              <a:buFontTx/>
              <a:buChar char="•"/>
            </a:pPr>
            <a:r>
              <a:rPr lang="en-US" sz="1000" smtClean="0"/>
              <a:t>Determine whether dumping is occurring.</a:t>
            </a:r>
          </a:p>
          <a:p>
            <a:pPr marL="1600200" lvl="3" indent="-228600" eaLnBrk="1" hangingPunct="1">
              <a:spcBef>
                <a:spcPct val="0"/>
              </a:spcBef>
              <a:buFontTx/>
              <a:buChar char="•"/>
            </a:pPr>
            <a:r>
              <a:rPr lang="en-US" sz="1000" smtClean="0"/>
              <a:t>If there is dumping, an anti-dumping duty is permitted to be imposed or the dumping country can choose to put a tariff on the exported good to return the good’s price to normal value</a:t>
            </a:r>
          </a:p>
          <a:p>
            <a:pPr marL="171450" indent="-171450" eaLnBrk="1" hangingPunct="1">
              <a:spcBef>
                <a:spcPct val="0"/>
              </a:spcBef>
              <a:buFontTx/>
              <a:buAutoNum type="arabicPeriod" startAt="4"/>
            </a:pPr>
            <a:r>
              <a:rPr lang="en-US" sz="1000" b="1" smtClean="0"/>
              <a:t>Safeguards</a:t>
            </a:r>
          </a:p>
          <a:p>
            <a:pPr marL="628650" lvl="1" indent="-171450" eaLnBrk="1" hangingPunct="1">
              <a:spcBef>
                <a:spcPct val="0"/>
              </a:spcBef>
              <a:buFontTx/>
              <a:buChar char="•"/>
            </a:pPr>
            <a:r>
              <a:rPr lang="en-US" sz="1000" smtClean="0"/>
              <a:t>What are safeguards?</a:t>
            </a:r>
          </a:p>
          <a:p>
            <a:pPr marL="1143000" lvl="2" indent="-228600" eaLnBrk="1" hangingPunct="1">
              <a:spcBef>
                <a:spcPct val="0"/>
              </a:spcBef>
              <a:buFontTx/>
              <a:buChar char="•"/>
            </a:pPr>
            <a:r>
              <a:rPr lang="en-US" sz="1000" smtClean="0"/>
              <a:t>A measure that is used to protect a home industry from sudden import increases from international competition.</a:t>
            </a:r>
          </a:p>
          <a:p>
            <a:pPr marL="628650" lvl="1" indent="-171450" eaLnBrk="1" hangingPunct="1">
              <a:spcBef>
                <a:spcPct val="0"/>
              </a:spcBef>
              <a:buFontTx/>
              <a:buChar char="•"/>
            </a:pPr>
            <a:r>
              <a:rPr lang="en-US" sz="1000" smtClean="0"/>
              <a:t>Under WTO agreement</a:t>
            </a:r>
          </a:p>
          <a:p>
            <a:pPr marL="1143000" lvl="2" indent="-228600" eaLnBrk="1" hangingPunct="1">
              <a:spcBef>
                <a:spcPct val="0"/>
              </a:spcBef>
              <a:buFontTx/>
              <a:buChar char="•"/>
            </a:pPr>
            <a:r>
              <a:rPr lang="en-US" sz="1000" smtClean="0"/>
              <a:t>An import “surge” justifying safeguard action can be a real increase in imports (an </a:t>
            </a:r>
            <a:r>
              <a:rPr lang="en-US" sz="1000" i="1" smtClean="0"/>
              <a:t>absolute increase</a:t>
            </a:r>
            <a:r>
              <a:rPr lang="en-US" sz="1000" smtClean="0"/>
              <a:t>); or it can be an increase in the imports’ share of a shrinking market, even if the import quantity has not increased (</a:t>
            </a:r>
            <a:r>
              <a:rPr lang="en-US" sz="1000" i="1" smtClean="0"/>
              <a:t>relative increase</a:t>
            </a:r>
            <a:r>
              <a:rPr lang="en-US" sz="1000" smtClean="0"/>
              <a:t>).</a:t>
            </a:r>
          </a:p>
          <a:p>
            <a:pPr marL="1143000" lvl="2" indent="-228600" eaLnBrk="1" hangingPunct="1">
              <a:spcBef>
                <a:spcPct val="0"/>
              </a:spcBef>
              <a:buFontTx/>
              <a:buChar char="•"/>
            </a:pPr>
            <a:r>
              <a:rPr lang="en-US" sz="1000" smtClean="0"/>
              <a:t>A member may restrict imports of a product temporarily (take “safeguard” actions) if its domestic industry is injured or threatened with injury caused by a surge in imports. </a:t>
            </a:r>
          </a:p>
          <a:p>
            <a:pPr marL="1143000" lvl="2" indent="-228600" eaLnBrk="1" hangingPunct="1">
              <a:spcBef>
                <a:spcPct val="0"/>
              </a:spcBef>
              <a:buFontTx/>
              <a:buChar char="•"/>
            </a:pPr>
            <a:r>
              <a:rPr lang="en-US" sz="1000" smtClean="0"/>
              <a:t>The WTO agreement sets criteria for assessing whether “serious injury” is being caused or threatened, and the factors which must be considered in determining the impact of imports on the domestic industry</a:t>
            </a:r>
          </a:p>
          <a:p>
            <a:pPr marL="1143000" lvl="2" indent="-228600" eaLnBrk="1" hangingPunct="1">
              <a:spcBef>
                <a:spcPct val="0"/>
              </a:spcBef>
              <a:buFontTx/>
              <a:buChar char="•"/>
            </a:pPr>
            <a:r>
              <a:rPr lang="en-US" sz="1000" smtClean="0"/>
              <a:t>Also, a safeguard measure should be applied only to the extent necessary to prevent or remedy serious injury and to help the industry concerned to adjust. </a:t>
            </a:r>
          </a:p>
          <a:p>
            <a:pPr marL="1143000" lvl="2" indent="-228600" eaLnBrk="1" hangingPunct="1">
              <a:spcBef>
                <a:spcPct val="0"/>
              </a:spcBef>
              <a:buFontTx/>
              <a:buChar char="•"/>
            </a:pPr>
            <a:r>
              <a:rPr lang="en-US" sz="1000" smtClean="0"/>
              <a:t>When quantitative restrictions (quotas) are imposed, they normally should not reduce the quantities of imports below the annual average for the last three representative years for which statistics are available, unless clear justification is given that a different level is necessary to prevent or remedy serious injury.</a:t>
            </a:r>
          </a:p>
          <a:p>
            <a:pPr marL="1143000" lvl="2" indent="-228600" eaLnBrk="1" hangingPunct="1">
              <a:spcBef>
                <a:spcPct val="0"/>
              </a:spcBef>
              <a:buFontTx/>
              <a:buChar char="•"/>
            </a:pPr>
            <a:r>
              <a:rPr lang="en-US" sz="1000" smtClean="0"/>
              <a:t>A safeguard measure cannot last more than four years, although this can be extended up to eight years, subject to a determination by competent national authorities that the measure is needed and that there is evidence the industry is adjusting. </a:t>
            </a:r>
          </a:p>
          <a:p>
            <a:pPr marL="1143000" lvl="2" indent="-228600" eaLnBrk="1" hangingPunct="1">
              <a:spcBef>
                <a:spcPct val="0"/>
              </a:spcBef>
              <a:buFontTx/>
              <a:buChar char="•"/>
            </a:pPr>
            <a:r>
              <a:rPr lang="en-US" sz="1000" smtClean="0"/>
              <a:t>When a country restricts imports in order to safeguard its domestic producers, in principle it must give something in return. </a:t>
            </a:r>
          </a:p>
          <a:p>
            <a:pPr marL="1600200" lvl="3" indent="-228600" eaLnBrk="1" hangingPunct="1">
              <a:spcBef>
                <a:spcPct val="0"/>
              </a:spcBef>
              <a:buFontTx/>
              <a:buChar char="•"/>
            </a:pPr>
            <a:r>
              <a:rPr lang="en-US" sz="1000" smtClean="0"/>
              <a:t>The agreement says the exporting country (or exporting countries) can seek compensation through consultations. </a:t>
            </a:r>
          </a:p>
          <a:p>
            <a:pPr marL="1600200" lvl="3" indent="-228600" eaLnBrk="1" hangingPunct="1">
              <a:spcBef>
                <a:spcPct val="0"/>
              </a:spcBef>
              <a:buFontTx/>
              <a:buChar char="•"/>
            </a:pPr>
            <a:r>
              <a:rPr lang="en-US" sz="1000" smtClean="0"/>
              <a:t>If no agreement is reached the exporting country can retaliate by taking equivalent action.</a:t>
            </a:r>
          </a:p>
          <a:p>
            <a:pPr marL="1143000" lvl="2" indent="-228600" eaLnBrk="1" hangingPunct="1">
              <a:spcBef>
                <a:spcPct val="0"/>
              </a:spcBef>
              <a:buFontTx/>
              <a:buChar char="•"/>
            </a:pPr>
            <a:r>
              <a:rPr lang="en-US" sz="1000" smtClean="0"/>
              <a:t>The WTO’s Safeguards Committee oversees the operation of the agreement and is responsible for the surveillance of members’ commitments. Governments have to report each phase of a safeguard investigation and related decision-making, and the committee reviews these reports.</a:t>
            </a:r>
          </a:p>
          <a:p>
            <a:pPr marL="1143000" lvl="2" indent="-228600" eaLnBrk="1" hangingPunct="1">
              <a:spcBef>
                <a:spcPct val="0"/>
              </a:spcBef>
              <a:buFontTx/>
              <a:buChar char="•"/>
            </a:pPr>
            <a:r>
              <a:rPr lang="en-US" sz="1000" smtClean="0"/>
              <a:t>Special safeguards against non market economy imports</a:t>
            </a:r>
          </a:p>
          <a:p>
            <a:pPr marL="171450" indent="-171450" eaLnBrk="1" hangingPunct="1">
              <a:spcBef>
                <a:spcPct val="0"/>
              </a:spcBef>
            </a:pPr>
            <a:r>
              <a:rPr lang="en-US" sz="1000" b="1" smtClean="0"/>
              <a:t>Countervailing and dumping actions simultaneously:</a:t>
            </a:r>
            <a:endParaRPr lang="en-US" sz="1000" smtClean="0"/>
          </a:p>
          <a:p>
            <a:pPr marL="171450" indent="-171450" eaLnBrk="1" hangingPunct="1">
              <a:spcBef>
                <a:spcPct val="0"/>
              </a:spcBef>
              <a:buFontTx/>
              <a:buChar char="•"/>
            </a:pPr>
            <a:r>
              <a:rPr lang="en-US" sz="1000" smtClean="0"/>
              <a:t>Since 2007, 2 dozen cases against China that have both countervailing and dumping relief</a:t>
            </a:r>
          </a:p>
          <a:p>
            <a:pPr marL="171450" indent="-171450" eaLnBrk="1" hangingPunct="1">
              <a:spcBef>
                <a:spcPct val="0"/>
              </a:spcBef>
              <a:buFontTx/>
              <a:buChar char="•"/>
            </a:pPr>
            <a:r>
              <a:rPr lang="en-US" sz="1000" smtClean="0"/>
              <a:t>There have been controversies when using both remedies</a:t>
            </a:r>
          </a:p>
          <a:p>
            <a:pPr marL="171450" indent="-171450" eaLnBrk="1" hangingPunct="1">
              <a:spcBef>
                <a:spcPct val="0"/>
              </a:spcBef>
              <a:buFontTx/>
              <a:buChar char="•"/>
            </a:pPr>
            <a:r>
              <a:rPr lang="en-US" sz="1000" smtClean="0"/>
              <a:t>US court dealt with off-road tires</a:t>
            </a:r>
          </a:p>
          <a:p>
            <a:pPr marL="628650" lvl="1" indent="-171450" eaLnBrk="1" hangingPunct="1">
              <a:spcBef>
                <a:spcPct val="0"/>
              </a:spcBef>
              <a:buFontTx/>
              <a:buChar char="•"/>
            </a:pPr>
            <a:r>
              <a:rPr lang="en-US" sz="1000" smtClean="0"/>
              <a:t>3 part decision</a:t>
            </a:r>
          </a:p>
          <a:p>
            <a:pPr marL="1143000" lvl="2" indent="-228600" eaLnBrk="1" hangingPunct="1">
              <a:spcBef>
                <a:spcPct val="0"/>
              </a:spcBef>
              <a:buFontTx/>
              <a:buChar char="•"/>
            </a:pPr>
            <a:r>
              <a:rPr lang="en-US" sz="1000" smtClean="0"/>
              <a:t>Threw into question how useful it would be to bring both cases at once</a:t>
            </a:r>
          </a:p>
          <a:p>
            <a:pPr marL="1143000" lvl="2" indent="-228600" eaLnBrk="1" hangingPunct="1">
              <a:spcBef>
                <a:spcPct val="0"/>
              </a:spcBef>
              <a:buFontTx/>
              <a:buChar char="•"/>
            </a:pPr>
            <a:r>
              <a:rPr lang="en-US" sz="1000" smtClean="0"/>
              <a:t>Federal circuit is holding a trial for this case on October 6, 2011</a:t>
            </a:r>
            <a:endParaRPr lang="en-US" sz="1000" b="1" smtClean="0"/>
          </a:p>
          <a:p>
            <a:pPr marL="628650" lvl="1" indent="-171450" eaLnBrk="1" hangingPunct="1">
              <a:spcBef>
                <a:spcPct val="0"/>
              </a:spcBef>
            </a:pPr>
            <a:r>
              <a:rPr lang="en-US" sz="1000" b="1" smtClean="0"/>
              <a:t>3</a:t>
            </a:r>
            <a:r>
              <a:rPr lang="en-US" sz="1000" b="1" baseline="30000" smtClean="0"/>
              <a:t>rd</a:t>
            </a:r>
            <a:r>
              <a:rPr lang="en-US" sz="1000" b="1" smtClean="0"/>
              <a:t> Country Subsidy or Dumping:</a:t>
            </a:r>
          </a:p>
          <a:p>
            <a:pPr marL="171450" indent="-171450" eaLnBrk="1" hangingPunct="1">
              <a:spcBef>
                <a:spcPct val="0"/>
              </a:spcBef>
              <a:buFontTx/>
              <a:buChar char="•"/>
            </a:pPr>
            <a:r>
              <a:rPr lang="en-US" sz="1000" smtClean="0"/>
              <a:t>Show there is seriously prejudice on a 3</a:t>
            </a:r>
            <a:r>
              <a:rPr lang="en-US" sz="1000" baseline="30000" smtClean="0"/>
              <a:t>rd</a:t>
            </a:r>
            <a:r>
              <a:rPr lang="en-US" sz="1000" smtClean="0"/>
              <a:t> market, then a case can be brought through a 3</a:t>
            </a:r>
            <a:r>
              <a:rPr lang="en-US" sz="1000" baseline="30000" smtClean="0"/>
              <a:t>rd</a:t>
            </a:r>
            <a:r>
              <a:rPr lang="en-US" sz="1000" smtClean="0"/>
              <a:t> country</a:t>
            </a:r>
          </a:p>
          <a:p>
            <a:pPr marL="171450" indent="-171450" eaLnBrk="1" hangingPunct="1">
              <a:spcBef>
                <a:spcPct val="0"/>
              </a:spcBef>
              <a:buFontTx/>
              <a:buChar char="•"/>
            </a:pPr>
            <a:r>
              <a:rPr lang="en-US" sz="1000" smtClean="0"/>
              <a:t>There has never been a 3</a:t>
            </a:r>
            <a:r>
              <a:rPr lang="en-US" sz="1000" baseline="30000" smtClean="0"/>
              <a:t>rd</a:t>
            </a:r>
            <a:r>
              <a:rPr lang="en-US" sz="1000" smtClean="0"/>
              <a:t> country CVD case</a:t>
            </a:r>
          </a:p>
          <a:p>
            <a:pPr marL="171450" indent="-171450" eaLnBrk="1" hangingPunct="1">
              <a:spcBef>
                <a:spcPct val="0"/>
              </a:spcBef>
            </a:pPr>
            <a:endParaRPr lang="en-US" sz="1000" smtClean="0"/>
          </a:p>
        </p:txBody>
      </p:sp>
      <p:sp>
        <p:nvSpPr>
          <p:cNvPr id="337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6EBD9A6-F70E-4E9A-B0C1-BCF25A92DF9D}" type="slidenum">
              <a:rPr lang="en-US"/>
              <a:pPr fontAlgn="base">
                <a:spcBef>
                  <a:spcPct val="0"/>
                </a:spcBef>
                <a:spcAft>
                  <a:spcPct val="0"/>
                </a:spcAft>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100" dirty="0" smtClean="0"/>
              <a:t>Petition areas</a:t>
            </a:r>
          </a:p>
          <a:p>
            <a:pPr eaLnBrk="1" fontAlgn="auto" hangingPunct="1">
              <a:spcBef>
                <a:spcPts val="0"/>
              </a:spcBef>
              <a:spcAft>
                <a:spcPts val="0"/>
              </a:spcAft>
              <a:defRPr/>
            </a:pPr>
            <a:r>
              <a:rPr lang="en-US" sz="1100" dirty="0" smtClean="0"/>
              <a:t>1. Restrictions of Access to Critical Materials </a:t>
            </a:r>
          </a:p>
          <a:p>
            <a:pPr eaLnBrk="1" fontAlgn="auto" hangingPunct="1">
              <a:spcBef>
                <a:spcPts val="0"/>
              </a:spcBef>
              <a:spcAft>
                <a:spcPts val="0"/>
              </a:spcAft>
              <a:defRPr/>
            </a:pPr>
            <a:r>
              <a:rPr lang="en-US" sz="1100" dirty="0" smtClean="0"/>
              <a:t>2. Prohibited Subsidies Contingent on Export Performance or Domestic Content</a:t>
            </a:r>
          </a:p>
          <a:p>
            <a:pPr eaLnBrk="1" fontAlgn="auto" hangingPunct="1">
              <a:spcBef>
                <a:spcPts val="0"/>
              </a:spcBef>
              <a:spcAft>
                <a:spcPts val="0"/>
              </a:spcAft>
              <a:defRPr/>
            </a:pPr>
            <a:r>
              <a:rPr lang="en-US" sz="1100" dirty="0" smtClean="0"/>
              <a:t>3. Discrimination Against Imported Goods and Foreign Firms</a:t>
            </a:r>
          </a:p>
          <a:p>
            <a:pPr eaLnBrk="1" fontAlgn="auto" hangingPunct="1">
              <a:spcBef>
                <a:spcPts val="0"/>
              </a:spcBef>
              <a:spcAft>
                <a:spcPts val="0"/>
              </a:spcAft>
              <a:defRPr/>
            </a:pPr>
            <a:r>
              <a:rPr lang="en-US" sz="1100" dirty="0" smtClean="0"/>
              <a:t>4. Technology Transfer Requirements for Foreign Investors</a:t>
            </a:r>
          </a:p>
          <a:p>
            <a:pPr eaLnBrk="1" fontAlgn="auto" hangingPunct="1">
              <a:spcBef>
                <a:spcPts val="0"/>
              </a:spcBef>
              <a:spcAft>
                <a:spcPts val="0"/>
              </a:spcAft>
              <a:defRPr/>
            </a:pPr>
            <a:r>
              <a:rPr lang="en-US" sz="1100" dirty="0" smtClean="0"/>
              <a:t>5. Trade-Distorting Domestic Subsidies</a:t>
            </a:r>
          </a:p>
          <a:p>
            <a:pPr eaLnBrk="1" fontAlgn="auto" hangingPunct="1">
              <a:spcBef>
                <a:spcPts val="0"/>
              </a:spcBef>
              <a:spcAft>
                <a:spcPts val="0"/>
              </a:spcAft>
              <a:defRPr/>
            </a:pPr>
            <a:r>
              <a:rPr lang="en-US" sz="1100" dirty="0" smtClean="0">
                <a:hlinkClick r:id="rId3"/>
              </a:rPr>
              <a:t>http://www.bbc.co.uk/news/business-13692255</a:t>
            </a:r>
            <a:endParaRPr lang="en-US" sz="1100" dirty="0" smtClean="0"/>
          </a:p>
          <a:p>
            <a:pPr eaLnBrk="1" fontAlgn="auto" hangingPunct="1">
              <a:spcBef>
                <a:spcPts val="0"/>
              </a:spcBef>
              <a:spcAft>
                <a:spcPts val="0"/>
              </a:spcAft>
              <a:defRPr/>
            </a:pPr>
            <a:r>
              <a:rPr lang="en-US" sz="1100" dirty="0" smtClean="0">
                <a:hlinkClick r:id="rId4"/>
              </a:rPr>
              <a:t>http://assets.usw.org/releases/misc/section-301.pdf</a:t>
            </a:r>
            <a:endParaRPr lang="en-US" sz="1100" dirty="0" smtClean="0"/>
          </a:p>
          <a:p>
            <a:pPr eaLnBrk="1" fontAlgn="auto" hangingPunct="1">
              <a:spcBef>
                <a:spcPts val="0"/>
              </a:spcBef>
              <a:spcAft>
                <a:spcPts val="0"/>
              </a:spcAft>
              <a:defRPr/>
            </a:pPr>
            <a:endParaRPr lang="en-US" sz="1100" dirty="0" smtClean="0"/>
          </a:p>
          <a:p>
            <a:pPr marL="171450" indent="-171450" eaLnBrk="1" fontAlgn="auto" hangingPunct="1">
              <a:spcBef>
                <a:spcPts val="0"/>
              </a:spcBef>
              <a:spcAft>
                <a:spcPts val="0"/>
              </a:spcAft>
              <a:buFont typeface="Arial"/>
              <a:buChar char="•"/>
              <a:defRPr/>
            </a:pPr>
            <a:r>
              <a:rPr lang="en-US" sz="1100" dirty="0" smtClean="0"/>
              <a:t>China’s Special Fund for Wind Power Manufacturing illegally required aid recipients to use Chinese-made parts, the U.S. said in a case filed in December at the WTO after getting a complaint from the United Steelworkers union. Individual grants were for as much as $22.5 million.</a:t>
            </a:r>
          </a:p>
          <a:p>
            <a:pPr marL="171450" indent="-171450" eaLnBrk="1" fontAlgn="auto" hangingPunct="1">
              <a:spcBef>
                <a:spcPts val="0"/>
              </a:spcBef>
              <a:spcAft>
                <a:spcPts val="0"/>
              </a:spcAft>
              <a:buFont typeface="Arial"/>
              <a:buChar char="•"/>
              <a:defRPr/>
            </a:pPr>
            <a:r>
              <a:rPr lang="en-US" sz="1100" dirty="0" smtClean="0"/>
              <a:t>“Subsidies requiring the use of local content are particularly harmful and are expressly prohibited under WTO rules,” U.S. Trade Representative Ron Kirk said in a statement. “We challenged these subsidies so that American manufacturers can produce wind turbine components here in the United States and sell them in China.”</a:t>
            </a:r>
          </a:p>
          <a:p>
            <a:pPr eaLnBrk="1" fontAlgn="auto" hangingPunct="1">
              <a:spcBef>
                <a:spcPts val="0"/>
              </a:spcBef>
              <a:spcAft>
                <a:spcPts val="0"/>
              </a:spcAft>
              <a:defRPr/>
            </a:pPr>
            <a:r>
              <a:rPr lang="en-US" sz="1100" dirty="0" smtClean="0">
                <a:hlinkClick r:id="rId5"/>
              </a:rPr>
              <a:t>http://www.businessweek.com/news/2011-06-07/china-to-drop-wind-power-subsidies-after-wto-case-u-s-says.html</a:t>
            </a:r>
            <a:endParaRPr lang="en-US" sz="1100" dirty="0" smtClean="0"/>
          </a:p>
          <a:p>
            <a:pPr eaLnBrk="1" fontAlgn="auto" hangingPunct="1">
              <a:spcBef>
                <a:spcPts val="0"/>
              </a:spcBef>
              <a:spcAft>
                <a:spcPts val="0"/>
              </a:spcAft>
              <a:defRPr/>
            </a:pPr>
            <a:r>
              <a:rPr lang="en-US" sz="1100" dirty="0" smtClean="0">
                <a:hlinkClick r:id="rId6"/>
              </a:rPr>
              <a:t>http://www.metalbulletin.com/Article/2664620/AMM-USW-files-Section-301-trade-petition-against-China.html</a:t>
            </a:r>
            <a:endParaRPr lang="en-US" sz="1100" dirty="0" smtClean="0"/>
          </a:p>
          <a:p>
            <a:pPr eaLnBrk="1" fontAlgn="auto" hangingPunct="1">
              <a:spcBef>
                <a:spcPts val="0"/>
              </a:spcBef>
              <a:spcAft>
                <a:spcPts val="0"/>
              </a:spcAft>
              <a:defRPr/>
            </a:pPr>
            <a:r>
              <a:rPr lang="en-US" sz="1100" u="sng" dirty="0" smtClean="0"/>
              <a:t>http://www.ustr.gov/about-us/press-office/press-releases/2011/june/china-ends-wind-power-equipment-subsidies-challenged</a:t>
            </a:r>
          </a:p>
          <a:p>
            <a:pPr eaLnBrk="1" fontAlgn="auto" hangingPunct="1">
              <a:spcBef>
                <a:spcPts val="0"/>
              </a:spcBef>
              <a:spcAft>
                <a:spcPts val="0"/>
              </a:spcAft>
              <a:defRPr/>
            </a:pPr>
            <a:endParaRPr lang="en-US" sz="1100" u="sng" dirty="0" smtClean="0"/>
          </a:p>
          <a:p>
            <a:pPr eaLnBrk="1" fontAlgn="auto" hangingPunct="1">
              <a:spcBef>
                <a:spcPts val="0"/>
              </a:spcBef>
              <a:spcAft>
                <a:spcPts val="0"/>
              </a:spcAft>
              <a:buFont typeface="Arial"/>
              <a:buChar char="•"/>
              <a:defRPr/>
            </a:pPr>
            <a:r>
              <a:rPr lang="en-US" sz="1100" dirty="0" smtClean="0"/>
              <a:t> United Steelworkers Union still trying to get the government to act on technology transfer requirements</a:t>
            </a:r>
          </a:p>
          <a:p>
            <a:pPr eaLnBrk="1" fontAlgn="auto" hangingPunct="1">
              <a:spcBef>
                <a:spcPts val="0"/>
              </a:spcBef>
              <a:spcAft>
                <a:spcPts val="0"/>
              </a:spcAft>
              <a:buFont typeface="Arial"/>
              <a:buNone/>
              <a:defRPr/>
            </a:pPr>
            <a:r>
              <a:rPr lang="en-US" sz="1100" u="sng" dirty="0" smtClean="0"/>
              <a:t>http://justbrakes.co/reviews/2012/02/09/china-puts-us-auto-industry-at-risk-steel-and-auto-unions-tell-uncle-sam-to/</a:t>
            </a:r>
          </a:p>
          <a:p>
            <a:pPr eaLnBrk="1" fontAlgn="auto" hangingPunct="1">
              <a:spcBef>
                <a:spcPts val="0"/>
              </a:spcBef>
              <a:spcAft>
                <a:spcPts val="0"/>
              </a:spcAft>
              <a:defRPr/>
            </a:pPr>
            <a:endParaRPr lang="en-US" sz="1100" dirty="0"/>
          </a:p>
        </p:txBody>
      </p:sp>
      <p:sp>
        <p:nvSpPr>
          <p:cNvPr id="35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26E1A9-2222-4063-A716-C1773D979F9F}" type="slidenum">
              <a:rPr lang="en-US"/>
              <a:pPr fontAlgn="base">
                <a:spcBef>
                  <a:spcPct val="0"/>
                </a:spcBef>
                <a:spcAft>
                  <a:spcPct val="0"/>
                </a:spcAft>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The petition addressed import surges from China, to examine whether Chinese passenger vehicle and light truck tires were causing market disruption to U.S. tire producers</a:t>
            </a:r>
          </a:p>
          <a:p>
            <a:pPr eaLnBrk="1" hangingPunct="1">
              <a:spcBef>
                <a:spcPct val="0"/>
              </a:spcBef>
            </a:pPr>
            <a:endParaRPr lang="en-US" smtClean="0"/>
          </a:p>
          <a:p>
            <a:pPr eaLnBrk="1" hangingPunct="1">
              <a:spcBef>
                <a:spcPct val="0"/>
              </a:spcBef>
            </a:pPr>
            <a:r>
              <a:rPr lang="en-US" smtClean="0"/>
              <a:t>35% in the first year of the safeguard, 30% in the second and 25% in the third.</a:t>
            </a:r>
          </a:p>
          <a:p>
            <a:pPr eaLnBrk="1" hangingPunct="1">
              <a:spcBef>
                <a:spcPct val="0"/>
              </a:spcBef>
            </a:pPr>
            <a:endParaRPr lang="en-US" smtClean="0"/>
          </a:p>
          <a:p>
            <a:pPr eaLnBrk="1" hangingPunct="1">
              <a:spcBef>
                <a:spcPct val="0"/>
              </a:spcBef>
            </a:pPr>
            <a:r>
              <a:rPr lang="en-US" smtClean="0"/>
              <a:t>Tires</a:t>
            </a:r>
          </a:p>
          <a:p>
            <a:pPr marL="628650" lvl="1" indent="-171450" eaLnBrk="1" hangingPunct="1">
              <a:spcBef>
                <a:spcPct val="0"/>
              </a:spcBef>
              <a:buFontTx/>
              <a:buChar char="•"/>
            </a:pPr>
            <a:r>
              <a:rPr lang="en-US" smtClean="0"/>
              <a:t>Complaint by China over increase in US tire import tariffs</a:t>
            </a:r>
          </a:p>
          <a:p>
            <a:pPr marL="628650" lvl="1" indent="-171450" eaLnBrk="1" hangingPunct="1">
              <a:spcBef>
                <a:spcPct val="0"/>
              </a:spcBef>
              <a:buFontTx/>
              <a:buChar char="•"/>
            </a:pPr>
            <a:r>
              <a:rPr lang="en-US" smtClean="0"/>
              <a:t>China agreed as part of its entry in the WTO to allow countries to impose such "safeguard" restrictions through 2013 in response to a market-disrupting surge.</a:t>
            </a:r>
          </a:p>
          <a:p>
            <a:pPr marL="628650" lvl="1" indent="-171450" eaLnBrk="1" hangingPunct="1">
              <a:spcBef>
                <a:spcPct val="0"/>
              </a:spcBef>
              <a:buFontTx/>
              <a:buChar char="•"/>
            </a:pPr>
            <a:r>
              <a:rPr lang="en-US" smtClean="0"/>
              <a:t>The USITC determined that there were market disruptions because of rapidly increasing imports from China, which caused material injury to US domestic producers.</a:t>
            </a:r>
          </a:p>
          <a:p>
            <a:pPr marL="628650" lvl="1" indent="-171450" eaLnBrk="1" hangingPunct="1">
              <a:spcBef>
                <a:spcPct val="0"/>
              </a:spcBef>
              <a:buFontTx/>
              <a:buChar char="•"/>
            </a:pPr>
            <a:r>
              <a:rPr lang="en-US" smtClean="0"/>
              <a:t>The President imposed extra duties on Chinese tires for 3 years.</a:t>
            </a:r>
          </a:p>
          <a:p>
            <a:pPr marL="628650" lvl="1" indent="-171450" eaLnBrk="1" hangingPunct="1">
              <a:spcBef>
                <a:spcPct val="0"/>
              </a:spcBef>
              <a:buFontTx/>
              <a:buChar char="•"/>
            </a:pPr>
            <a:r>
              <a:rPr lang="en-US" smtClean="0"/>
              <a:t>China believes that the higher tariffs are not allowed under the GATT, so they went to the WTO to dispute the tariff.</a:t>
            </a:r>
          </a:p>
          <a:p>
            <a:pPr marL="628650" lvl="1" indent="-171450" eaLnBrk="1" hangingPunct="1">
              <a:spcBef>
                <a:spcPct val="0"/>
              </a:spcBef>
              <a:buFontTx/>
              <a:buChar char="•"/>
            </a:pPr>
            <a:r>
              <a:rPr lang="en-US" smtClean="0"/>
              <a:t>WTO ruled in US favor, agreeing there was a significant increase in Chinese tire imports and these were causing material injury to US producers allowing the US to impose extra duties.</a:t>
            </a:r>
          </a:p>
          <a:p>
            <a:pPr eaLnBrk="1" hangingPunct="1">
              <a:spcBef>
                <a:spcPct val="0"/>
              </a:spcBef>
            </a:pPr>
            <a:endParaRPr lang="en-US" i="1" smtClean="0">
              <a:solidFill>
                <a:srgbClr val="FF0000"/>
              </a:solidFill>
            </a:endParaRPr>
          </a:p>
          <a:p>
            <a:pPr eaLnBrk="1" hangingPunct="1">
              <a:spcBef>
                <a:spcPct val="0"/>
              </a:spcBef>
            </a:pPr>
            <a:r>
              <a:rPr lang="en-US" i="1" smtClean="0">
                <a:solidFill>
                  <a:srgbClr val="000090"/>
                </a:solidFill>
              </a:rPr>
              <a:t>Can use same complaint against Chinese solar producers to try to get tariffs to control exports of solar panels coming from China</a:t>
            </a:r>
          </a:p>
          <a:p>
            <a:pPr marL="628650" lvl="1" indent="-171450" eaLnBrk="1" hangingPunct="1">
              <a:spcBef>
                <a:spcPct val="0"/>
              </a:spcBef>
              <a:buFontTx/>
              <a:buChar char="•"/>
            </a:pPr>
            <a:r>
              <a:rPr lang="en-US" i="1" smtClean="0">
                <a:solidFill>
                  <a:srgbClr val="000090"/>
                </a:solidFill>
              </a:rPr>
              <a:t>Try to show material injury due to the rapid increase in imports of Chinese solar panels</a:t>
            </a:r>
          </a:p>
          <a:p>
            <a:pPr marL="628650" lvl="1" indent="-171450" eaLnBrk="1" hangingPunct="1">
              <a:spcBef>
                <a:spcPct val="0"/>
              </a:spcBef>
              <a:buFontTx/>
              <a:buChar char="•"/>
            </a:pPr>
            <a:r>
              <a:rPr lang="en-US" i="1" smtClean="0">
                <a:solidFill>
                  <a:srgbClr val="000090"/>
                </a:solidFill>
              </a:rPr>
              <a:t>Material injury through Solyndra and Evergreen filing for bankruptcy and Solyndra cutting 1,100 jobs</a:t>
            </a:r>
          </a:p>
          <a:p>
            <a:pPr marL="628650" lvl="1" indent="-171450" eaLnBrk="1" hangingPunct="1">
              <a:spcBef>
                <a:spcPct val="0"/>
              </a:spcBef>
              <a:buFontTx/>
              <a:buChar char="•"/>
            </a:pPr>
            <a:r>
              <a:rPr lang="en-US" i="1" smtClean="0">
                <a:solidFill>
                  <a:srgbClr val="000090"/>
                </a:solidFill>
              </a:rPr>
              <a:t>Maybe can make the case to the USITC that temporary tariffs should be imposed on Chinese solar panels</a:t>
            </a:r>
          </a:p>
          <a:p>
            <a:pPr eaLnBrk="1" hangingPunct="1">
              <a:spcBef>
                <a:spcPct val="0"/>
              </a:spcBef>
            </a:pPr>
            <a:endParaRPr lang="en-US" smtClean="0">
              <a:hlinkClick r:id="rId3"/>
            </a:endParaRPr>
          </a:p>
          <a:p>
            <a:pPr eaLnBrk="1" hangingPunct="1">
              <a:spcBef>
                <a:spcPct val="0"/>
              </a:spcBef>
            </a:pPr>
            <a:r>
              <a:rPr lang="en-US" smtClean="0">
                <a:hlinkClick r:id="rId3"/>
              </a:rPr>
              <a:t>http://www.reuters.com/article/2011/09/06/us-usa-china-trade-idUSTRE78573H20110906</a:t>
            </a:r>
            <a:endParaRPr lang="en-US" smtClean="0"/>
          </a:p>
          <a:p>
            <a:pPr eaLnBrk="1" hangingPunct="1">
              <a:spcBef>
                <a:spcPct val="0"/>
              </a:spcBef>
            </a:pPr>
            <a:endParaRPr lang="en-US" smtClean="0"/>
          </a:p>
          <a:p>
            <a:pPr eaLnBrk="1" hangingPunct="1">
              <a:spcBef>
                <a:spcPct val="0"/>
              </a:spcBef>
            </a:pPr>
            <a:r>
              <a:rPr lang="en-US" smtClean="0">
                <a:hlinkClick r:id="rId4"/>
              </a:rPr>
              <a:t>http://international-trade-reports.blogspot.com/2011/07/chinese-tire-imports-section-421.html</a:t>
            </a:r>
            <a:endParaRPr lang="en-US" smtClean="0"/>
          </a:p>
          <a:p>
            <a:pPr eaLnBrk="1" hangingPunct="1">
              <a:spcBef>
                <a:spcPct val="0"/>
              </a:spcBef>
            </a:pPr>
            <a:endParaRPr lang="en-US" smtClean="0"/>
          </a:p>
          <a:p>
            <a:pPr eaLnBrk="1" hangingPunct="1">
              <a:spcBef>
                <a:spcPct val="0"/>
              </a:spcBef>
            </a:pPr>
            <a:r>
              <a:rPr lang="en-US" smtClean="0">
                <a:hlinkClick r:id="rId5"/>
              </a:rPr>
              <a:t>http://www.ft.com/intl/cms/s/0/24bdb9f6-d8a8-11e0-9089-00144feabdc0.html#axzz1Y7lCZx3F</a:t>
            </a:r>
            <a:endParaRPr lang="en-US" smtClean="0"/>
          </a:p>
          <a:p>
            <a:pPr eaLnBrk="1" hangingPunct="1">
              <a:spcBef>
                <a:spcPct val="0"/>
              </a:spcBef>
            </a:pPr>
            <a:endParaRPr lang="en-US" smtClean="0"/>
          </a:p>
        </p:txBody>
      </p:sp>
      <p:sp>
        <p:nvSpPr>
          <p:cNvPr id="378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F914A4A-3DAF-45DD-9981-8556F9D3430C}" type="slidenum">
              <a:rPr lang="en-US"/>
              <a:pPr fontAlgn="base">
                <a:spcBef>
                  <a:spcPct val="0"/>
                </a:spcBef>
                <a:spcAft>
                  <a:spcPct val="0"/>
                </a:spcAft>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01BCFF4-ABC3-4B70-BBFF-7CB6AD4CEC70}" type="slidenum">
              <a:rPr lang="en-US">
                <a:solidFill>
                  <a:srgbClr val="000000"/>
                </a:solidFill>
              </a:rPr>
              <a:pPr fontAlgn="base">
                <a:spcBef>
                  <a:spcPct val="0"/>
                </a:spcBef>
                <a:spcAft>
                  <a:spcPct val="0"/>
                </a:spcAft>
                <a:defRPr/>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European Subsidies</a:t>
            </a:r>
          </a:p>
          <a:p>
            <a:pPr marL="628650" lvl="1" indent="-171450" eaLnBrk="1" hangingPunct="1">
              <a:spcBef>
                <a:spcPct val="0"/>
              </a:spcBef>
              <a:buFontTx/>
              <a:buChar char="•"/>
            </a:pPr>
            <a:r>
              <a:rPr lang="en-US" smtClean="0"/>
              <a:t>The most important market for solar products mostly due to heavy subsidies.</a:t>
            </a:r>
          </a:p>
          <a:p>
            <a:pPr marL="628650" lvl="1" indent="-171450" eaLnBrk="1" hangingPunct="1">
              <a:spcBef>
                <a:spcPct val="0"/>
              </a:spcBef>
              <a:buFontTx/>
              <a:buChar char="•"/>
            </a:pPr>
            <a:r>
              <a:rPr lang="en-US" smtClean="0"/>
              <a:t>However, extensive cuts of subsidies throughout Europe due to the economic slowdown.</a:t>
            </a:r>
          </a:p>
          <a:p>
            <a:pPr marL="628650" lvl="1" indent="-171450" eaLnBrk="1" hangingPunct="1">
              <a:spcBef>
                <a:spcPct val="0"/>
              </a:spcBef>
              <a:buFontTx/>
              <a:buChar char="•"/>
            </a:pPr>
            <a:r>
              <a:rPr lang="en-US" smtClean="0"/>
              <a:t>This leads to more business for Chinese solar companies at the expense of European and American peers as customers seek lower cost products to protect profits</a:t>
            </a:r>
          </a:p>
          <a:p>
            <a:pPr marL="628650" lvl="1" indent="-171450" eaLnBrk="1" hangingPunct="1">
              <a:spcBef>
                <a:spcPct val="0"/>
              </a:spcBef>
            </a:pPr>
            <a:endParaRPr lang="en-US" smtClean="0"/>
          </a:p>
          <a:p>
            <a:pPr eaLnBrk="1" hangingPunct="1">
              <a:spcBef>
                <a:spcPct val="0"/>
              </a:spcBef>
              <a:buFontTx/>
              <a:buChar char="•"/>
            </a:pPr>
            <a:r>
              <a:rPr lang="en-US" smtClean="0"/>
              <a:t>EU set a goal of reducing their 1990 carbon emissions level 20% by 2020</a:t>
            </a:r>
          </a:p>
          <a:p>
            <a:pPr eaLnBrk="1" hangingPunct="1">
              <a:spcBef>
                <a:spcPct val="0"/>
              </a:spcBef>
              <a:buFontTx/>
              <a:buChar char="•"/>
            </a:pPr>
            <a:r>
              <a:rPr lang="en-US" smtClean="0"/>
              <a:t>Debate over whether or not to increase the goal to 30%</a:t>
            </a:r>
          </a:p>
          <a:p>
            <a:pPr eaLnBrk="1" hangingPunct="1">
              <a:spcBef>
                <a:spcPct val="0"/>
              </a:spcBef>
              <a:buFontTx/>
              <a:buChar char="•"/>
            </a:pPr>
            <a:r>
              <a:rPr lang="en-US" smtClean="0"/>
              <a:t>Increasing the goal would reduce electricity costs for member states, but would require increased investments</a:t>
            </a:r>
          </a:p>
          <a:p>
            <a:pPr eaLnBrk="1" hangingPunct="1">
              <a:spcBef>
                <a:spcPct val="0"/>
              </a:spcBef>
              <a:buFontTx/>
              <a:buChar char="•"/>
            </a:pPr>
            <a:r>
              <a:rPr lang="en-US" u="sng" smtClean="0"/>
              <a:t>http://ec.europa.eu/clima/policies/brief/eu/index_en.htm</a:t>
            </a:r>
          </a:p>
          <a:p>
            <a:pPr eaLnBrk="1" hangingPunct="1">
              <a:spcBef>
                <a:spcPct val="0"/>
              </a:spcBef>
              <a:buFontTx/>
              <a:buChar char="•"/>
            </a:pPr>
            <a:r>
              <a:rPr lang="en-US" u="sng" smtClean="0"/>
              <a:t>http://ec.europa.eu/clima/news/articles/news_2012013002_en.htm</a:t>
            </a:r>
          </a:p>
          <a:p>
            <a:pPr eaLnBrk="1" hangingPunct="1">
              <a:spcBef>
                <a:spcPct val="0"/>
              </a:spcBef>
              <a:buFontTx/>
              <a:buChar char="•"/>
            </a:pPr>
            <a:endParaRPr lang="en-US" smtClean="0"/>
          </a:p>
          <a:p>
            <a:pPr eaLnBrk="1" hangingPunct="1">
              <a:spcBef>
                <a:spcPct val="0"/>
              </a:spcBef>
            </a:pPr>
            <a:endParaRPr lang="en-US" smtClean="0"/>
          </a:p>
          <a:p>
            <a:pPr eaLnBrk="1" hangingPunct="1">
              <a:spcBef>
                <a:spcPct val="0"/>
              </a:spcBef>
            </a:pPr>
            <a:r>
              <a:rPr lang="en-US" smtClean="0"/>
              <a:t>AD/CVD cases against China from the EU or EU Member States</a:t>
            </a:r>
          </a:p>
          <a:p>
            <a:pPr marL="628650" lvl="1" indent="-171450" eaLnBrk="1" hangingPunct="1">
              <a:spcBef>
                <a:spcPct val="0"/>
              </a:spcBef>
              <a:buFontTx/>
              <a:buChar char="•"/>
            </a:pPr>
            <a:r>
              <a:rPr lang="en-US" smtClean="0"/>
              <a:t> 25 July 2011, EU filed a case concerning China’s imposition of AD duties on x-ray security inspection equipment from the EU. A panel was established on January 20, 2012 and composed on March 12, 2012. The Chairman of the panel initially projected that a decision would be reached by December 2012, but due to unavoidable scheduling conflicts between two panelists, the decision has been delayed until January 2013. </a:t>
            </a:r>
            <a:r>
              <a:rPr lang="en-US" u="sng" smtClean="0"/>
              <a:t>http://wto.org/english/tratop_e/dispu_e/cases_e/ds425_e.htm</a:t>
            </a:r>
          </a:p>
          <a:p>
            <a:pPr eaLnBrk="1" hangingPunct="1">
              <a:spcBef>
                <a:spcPct val="0"/>
              </a:spcBef>
            </a:pPr>
            <a:endParaRPr lang="en-US" smtClean="0"/>
          </a:p>
        </p:txBody>
      </p:sp>
      <p:sp>
        <p:nvSpPr>
          <p:cNvPr id="41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74C6521-871B-4FCE-AD5F-3DF9B7A149CA}" type="slidenum">
              <a:rPr lang="en-US"/>
              <a:pPr fontAlgn="base">
                <a:spcBef>
                  <a:spcPct val="0"/>
                </a:spcBef>
                <a:spcAft>
                  <a:spcPct val="0"/>
                </a:spcAft>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marL="171450" indent="-171450" eaLnBrk="1" hangingPunct="1">
              <a:spcBef>
                <a:spcPct val="0"/>
              </a:spcBef>
              <a:buFontTx/>
              <a:buChar char="•"/>
            </a:pPr>
            <a:r>
              <a:rPr lang="en-US" smtClean="0"/>
              <a:t>History</a:t>
            </a:r>
          </a:p>
          <a:p>
            <a:pPr marL="628650" lvl="1" indent="-171450" eaLnBrk="1" hangingPunct="1">
              <a:spcBef>
                <a:spcPct val="0"/>
              </a:spcBef>
              <a:buFontTx/>
              <a:buChar char="•"/>
            </a:pPr>
            <a:r>
              <a:rPr lang="en-US" smtClean="0"/>
              <a:t>energy crisis in 1970 s had a huge impact on renewable energy policy and in promoting environmental awareness</a:t>
            </a:r>
          </a:p>
          <a:p>
            <a:pPr marL="628650" lvl="1" indent="-171450" eaLnBrk="1" hangingPunct="1">
              <a:spcBef>
                <a:spcPct val="0"/>
              </a:spcBef>
              <a:buFontTx/>
              <a:buChar char="•"/>
            </a:pPr>
            <a:r>
              <a:rPr lang="en-US" smtClean="0"/>
              <a:t>Led to government investment in renewable energy sources</a:t>
            </a:r>
          </a:p>
          <a:p>
            <a:pPr marL="628650" lvl="1" indent="-171450" eaLnBrk="1" hangingPunct="1">
              <a:spcBef>
                <a:spcPct val="0"/>
              </a:spcBef>
              <a:buFontTx/>
              <a:buChar char="•"/>
            </a:pPr>
            <a:r>
              <a:rPr lang="en-US" smtClean="0"/>
              <a:t>Began with federal government R&amp;D support for wind turbine development in 1974</a:t>
            </a:r>
          </a:p>
          <a:p>
            <a:pPr marL="628650" lvl="1" indent="-171450" eaLnBrk="1" hangingPunct="1">
              <a:spcBef>
                <a:spcPct val="0"/>
              </a:spcBef>
              <a:buFontTx/>
              <a:buChar char="•"/>
            </a:pPr>
            <a:r>
              <a:rPr lang="en-US" smtClean="0"/>
              <a:t>A federal electricity feed law in 1991</a:t>
            </a:r>
          </a:p>
          <a:p>
            <a:pPr marL="628650" lvl="1" indent="-171450" eaLnBrk="1" hangingPunct="1">
              <a:spcBef>
                <a:spcPct val="0"/>
              </a:spcBef>
              <a:buFontTx/>
              <a:buChar char="•"/>
            </a:pPr>
            <a:r>
              <a:rPr lang="en-US" smtClean="0"/>
              <a:t>Market incentive program in 1999</a:t>
            </a:r>
          </a:p>
          <a:p>
            <a:pPr marL="628650" lvl="1" indent="-171450" eaLnBrk="1" hangingPunct="1">
              <a:spcBef>
                <a:spcPct val="0"/>
              </a:spcBef>
              <a:buFontTx/>
              <a:buChar char="•"/>
            </a:pPr>
            <a:r>
              <a:rPr lang="en-US" smtClean="0"/>
              <a:t>Renewable energy law in 2000.  This is a fixed, regressive feed-in tariff for renewable sources</a:t>
            </a:r>
          </a:p>
          <a:p>
            <a:pPr marL="171450" indent="-171450" eaLnBrk="1" hangingPunct="1">
              <a:spcBef>
                <a:spcPct val="0"/>
              </a:spcBef>
              <a:buFontTx/>
              <a:buChar char="•"/>
            </a:pPr>
            <a:r>
              <a:rPr lang="en-US" smtClean="0"/>
              <a:t>Current Policies Instruments</a:t>
            </a:r>
          </a:p>
          <a:p>
            <a:pPr marL="628650" lvl="1" indent="-171450" eaLnBrk="1" hangingPunct="1">
              <a:spcBef>
                <a:spcPct val="0"/>
              </a:spcBef>
              <a:buFontTx/>
              <a:buChar char="•"/>
            </a:pPr>
            <a:r>
              <a:rPr lang="en-US" smtClean="0"/>
              <a:t>direct investment in R&amp;D, direct subsidies, government-sponsored loans, tax allowances, subsidies for operational costs/feed-in tariffs</a:t>
            </a:r>
          </a:p>
          <a:p>
            <a:pPr marL="171450" indent="-171450" eaLnBrk="1" hangingPunct="1">
              <a:spcBef>
                <a:spcPct val="0"/>
              </a:spcBef>
              <a:buFontTx/>
              <a:buChar char="•"/>
            </a:pPr>
            <a:r>
              <a:rPr lang="en-US" smtClean="0"/>
              <a:t>Today</a:t>
            </a:r>
          </a:p>
          <a:p>
            <a:pPr marL="628650" lvl="1" indent="-171450" eaLnBrk="1" hangingPunct="1">
              <a:spcBef>
                <a:spcPct val="0"/>
              </a:spcBef>
              <a:buFontTx/>
              <a:buChar char="•"/>
            </a:pPr>
            <a:r>
              <a:rPr lang="en-US" smtClean="0"/>
              <a:t>Renewable energy sources account for 20% of Germany’s total electricity consumption in 2011 from only 6.4% in 2000 when they passed the renewable energy law</a:t>
            </a:r>
          </a:p>
          <a:p>
            <a:pPr marL="628650" lvl="1" indent="-171450" eaLnBrk="1" hangingPunct="1">
              <a:spcBef>
                <a:spcPct val="0"/>
              </a:spcBef>
              <a:buFontTx/>
              <a:buChar char="•"/>
            </a:pPr>
            <a:r>
              <a:rPr lang="en-US" smtClean="0"/>
              <a:t>Overall, renewables accounted for 12% of Germany’s total energy consumption in 2011, including electricity, heat, and fuels</a:t>
            </a:r>
          </a:p>
          <a:p>
            <a:pPr marL="628650" lvl="1" indent="-171450" eaLnBrk="1" hangingPunct="1">
              <a:spcBef>
                <a:spcPct val="0"/>
              </a:spcBef>
              <a:buFontTx/>
              <a:buChar char="•"/>
            </a:pPr>
            <a:r>
              <a:rPr lang="en-US" smtClean="0"/>
              <a:t>Added 7.5GW of new PV capacity in 2010, over 1/3 of the total 20.3 installed globally</a:t>
            </a:r>
          </a:p>
          <a:p>
            <a:pPr marL="628650" lvl="1" indent="-171450" eaLnBrk="1" hangingPunct="1">
              <a:spcBef>
                <a:spcPct val="0"/>
              </a:spcBef>
              <a:buFontTx/>
              <a:buChar char="•"/>
            </a:pPr>
            <a:r>
              <a:rPr lang="en-US" u="sng" smtClean="0"/>
              <a:t>http://www.germanenergyblog.de/?p=8311</a:t>
            </a:r>
          </a:p>
          <a:p>
            <a:pPr marL="628650" lvl="1" indent="-171450" eaLnBrk="1" hangingPunct="1">
              <a:spcBef>
                <a:spcPct val="0"/>
              </a:spcBef>
              <a:buFontTx/>
              <a:buChar char="•"/>
            </a:pPr>
            <a:endParaRPr lang="en-US" smtClean="0"/>
          </a:p>
        </p:txBody>
      </p:sp>
      <p:sp>
        <p:nvSpPr>
          <p:cNvPr id="440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4E8AD69-4674-488C-AC34-59A2D53CCAA3}" type="slidenum">
              <a:rPr lang="en-US"/>
              <a:pPr fontAlgn="base">
                <a:spcBef>
                  <a:spcPct val="0"/>
                </a:spcBef>
                <a:spcAft>
                  <a:spcPct val="0"/>
                </a:spcAft>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marL="628650" lvl="1" indent="-171450" eaLnBrk="1" hangingPunct="1">
              <a:spcBef>
                <a:spcPct val="0"/>
              </a:spcBef>
              <a:buFontTx/>
              <a:buChar char="•"/>
            </a:pPr>
            <a:r>
              <a:rPr lang="en-US" sz="1000" smtClean="0"/>
              <a:t>In 2009, the US passed the America Relief and Reinvestment Act (ARRA), which encompasses a $787 stimulus package committing more than $70 billion to renewable energy</a:t>
            </a:r>
          </a:p>
          <a:p>
            <a:pPr marL="1085850" lvl="2" indent="-171450" eaLnBrk="1" hangingPunct="1">
              <a:spcBef>
                <a:spcPct val="0"/>
              </a:spcBef>
              <a:buFontTx/>
              <a:buChar char="•"/>
            </a:pPr>
            <a:r>
              <a:rPr lang="en-US" sz="1000" smtClean="0"/>
              <a:t>This fund will be fully spent by mid-2012.</a:t>
            </a:r>
          </a:p>
          <a:p>
            <a:pPr marL="1085850" lvl="2" indent="-171450" eaLnBrk="1" hangingPunct="1">
              <a:spcBef>
                <a:spcPct val="0"/>
              </a:spcBef>
              <a:buFontTx/>
              <a:buChar char="•"/>
            </a:pPr>
            <a:r>
              <a:rPr lang="en-US" sz="1000" smtClean="0"/>
              <a:t>Because of the economic slowdown and debt crisis, government tax credits, loan guarantees, and government research funding’s futures remain uncertain.</a:t>
            </a:r>
          </a:p>
          <a:p>
            <a:pPr marL="1085850" lvl="2" indent="-171450" eaLnBrk="1" hangingPunct="1">
              <a:spcBef>
                <a:spcPct val="0"/>
              </a:spcBef>
              <a:buFontTx/>
              <a:buChar char="•"/>
            </a:pPr>
            <a:r>
              <a:rPr lang="en-US" sz="1000" smtClean="0"/>
              <a:t>Also, US PTC (production tax credits) is mostly applicable to wind energy.  The tax credits provide a 2.1 cent per kilowatt hour subsidy for the first 10 years of a renewable energy companies operation; expires in 2012</a:t>
            </a:r>
          </a:p>
          <a:p>
            <a:pPr marL="1085850" lvl="2" indent="-171450" eaLnBrk="1" hangingPunct="1">
              <a:spcBef>
                <a:spcPct val="0"/>
              </a:spcBef>
              <a:buFontTx/>
              <a:buChar char="•"/>
            </a:pPr>
            <a:r>
              <a:rPr lang="en-US" sz="1000" smtClean="0"/>
              <a:t>US ITC (Investment tax credits) is mostly applicable to solar energy. The tax credit provides up to 30% on all investments companies make into renewable energy expire in 2016.</a:t>
            </a:r>
          </a:p>
          <a:p>
            <a:pPr marL="628650" lvl="1" indent="-171450" eaLnBrk="1" hangingPunct="1">
              <a:spcBef>
                <a:spcPct val="0"/>
              </a:spcBef>
              <a:buFontTx/>
              <a:buChar char="•"/>
            </a:pPr>
            <a:r>
              <a:rPr lang="en-US" sz="1000" smtClean="0"/>
              <a:t>In 2010, the US gave another  $14.67 billion in subsidies and support to renewable energy industries</a:t>
            </a:r>
          </a:p>
          <a:p>
            <a:pPr marL="1085850" lvl="2" indent="-171450" eaLnBrk="1" hangingPunct="1">
              <a:spcBef>
                <a:spcPct val="0"/>
              </a:spcBef>
              <a:buFontTx/>
              <a:buChar char="•"/>
            </a:pPr>
            <a:r>
              <a:rPr lang="en-US" sz="1000" smtClean="0"/>
              <a:t>Biofuels received $6.64 billion</a:t>
            </a:r>
          </a:p>
          <a:p>
            <a:pPr marL="1085850" lvl="2" indent="-171450" eaLnBrk="1" hangingPunct="1">
              <a:spcBef>
                <a:spcPct val="0"/>
              </a:spcBef>
              <a:buFontTx/>
              <a:buChar char="•"/>
            </a:pPr>
            <a:r>
              <a:rPr lang="en-US" sz="1000" smtClean="0"/>
              <a:t>Wind received $4.98 billion</a:t>
            </a:r>
          </a:p>
          <a:p>
            <a:pPr marL="1085850" lvl="2" indent="-171450" eaLnBrk="1" hangingPunct="1">
              <a:spcBef>
                <a:spcPct val="0"/>
              </a:spcBef>
              <a:buFontTx/>
              <a:buChar char="•"/>
            </a:pPr>
            <a:r>
              <a:rPr lang="en-US" sz="1000" smtClean="0"/>
              <a:t>Solar and Biomass received $1.11 billion each</a:t>
            </a:r>
          </a:p>
          <a:p>
            <a:pPr marL="1085850" lvl="2" indent="-171450" eaLnBrk="1" hangingPunct="1">
              <a:spcBef>
                <a:spcPct val="0"/>
              </a:spcBef>
              <a:buFontTx/>
              <a:buChar char="•"/>
            </a:pPr>
            <a:r>
              <a:rPr lang="en-US" sz="1000" smtClean="0"/>
              <a:t>Hydropower received $216 million</a:t>
            </a:r>
          </a:p>
          <a:p>
            <a:pPr marL="1085850" lvl="2" indent="-171450" eaLnBrk="1" hangingPunct="1">
              <a:spcBef>
                <a:spcPct val="0"/>
              </a:spcBef>
              <a:buFontTx/>
              <a:buChar char="•"/>
            </a:pPr>
            <a:r>
              <a:rPr lang="en-US" sz="1000" smtClean="0"/>
              <a:t>Other received $614 million</a:t>
            </a:r>
          </a:p>
          <a:p>
            <a:pPr marL="628650" lvl="1" indent="-171450" eaLnBrk="1" hangingPunct="1">
              <a:spcBef>
                <a:spcPct val="0"/>
              </a:spcBef>
              <a:buFontTx/>
              <a:buChar char="•"/>
            </a:pPr>
            <a:r>
              <a:rPr lang="en-US" sz="1000" smtClean="0"/>
              <a:t>A Federal tax credit for ethanol expired on December 31, 2011</a:t>
            </a:r>
          </a:p>
          <a:p>
            <a:pPr marL="1085850" lvl="2" indent="-171450" eaLnBrk="1" hangingPunct="1">
              <a:spcBef>
                <a:spcPct val="0"/>
              </a:spcBef>
              <a:buFontTx/>
              <a:buChar char="•"/>
            </a:pPr>
            <a:r>
              <a:rPr lang="en-US" sz="1000" smtClean="0"/>
              <a:t>Wasn’t really fought by ethanol producers because the market has changed and demand was less.  Ethanol is 10% of the US’s gasoline supply.</a:t>
            </a:r>
          </a:p>
          <a:p>
            <a:pPr marL="1085850" lvl="2" indent="-171450" eaLnBrk="1" hangingPunct="1">
              <a:spcBef>
                <a:spcPct val="0"/>
              </a:spcBef>
              <a:buFontTx/>
              <a:buChar char="•"/>
            </a:pPr>
            <a:r>
              <a:rPr lang="en-US" sz="1000" u="sng" smtClean="0"/>
              <a:t>http://www.nytimes.com/2012/01/02/business/energy-environment/after-three-decades-federal-tax-credit-for-ethanol-expires.html</a:t>
            </a:r>
          </a:p>
          <a:p>
            <a:pPr marL="628650" lvl="1" indent="-171450" eaLnBrk="1" hangingPunct="1">
              <a:spcBef>
                <a:spcPct val="0"/>
              </a:spcBef>
              <a:buFontTx/>
              <a:buChar char="•"/>
            </a:pPr>
            <a:r>
              <a:rPr lang="en-US" sz="1000" smtClean="0"/>
              <a:t>In 2007, the US started a program ARPA-E (Advanced Research Projects Agency-Energy) to promote and fund research and development of advanced energy technologies. </a:t>
            </a:r>
          </a:p>
          <a:p>
            <a:pPr marL="1085850" lvl="2" indent="-171450" eaLnBrk="1" hangingPunct="1">
              <a:spcBef>
                <a:spcPct val="0"/>
              </a:spcBef>
              <a:buFontTx/>
              <a:buChar char="•"/>
            </a:pPr>
            <a:r>
              <a:rPr lang="en-US" sz="1000" smtClean="0"/>
              <a:t>This program is modeled after DARPA (which has been very successful in inventing technologies such as the Internet and Stealth technology).</a:t>
            </a:r>
          </a:p>
          <a:p>
            <a:pPr marL="1085850" lvl="2" indent="-171450" eaLnBrk="1" hangingPunct="1">
              <a:spcBef>
                <a:spcPct val="0"/>
              </a:spcBef>
              <a:buFontTx/>
              <a:buChar char="•"/>
            </a:pPr>
            <a:r>
              <a:rPr lang="en-US" sz="1000" smtClean="0"/>
              <a:t>It was created by the America COMPETES Act within the Department of Energy (DOE) in 2007. </a:t>
            </a:r>
          </a:p>
          <a:p>
            <a:pPr marL="1085850" lvl="2" indent="-171450" eaLnBrk="1" hangingPunct="1">
              <a:spcBef>
                <a:spcPct val="0"/>
              </a:spcBef>
              <a:buFontTx/>
              <a:buChar char="•"/>
            </a:pPr>
            <a:r>
              <a:rPr lang="en-US" sz="1000" smtClean="0"/>
              <a:t>Mission: To fund projects to decrease America’s dependence on foreign energy, reduce US energy related emissions, improve energy efficiency, and to ensure the US remains a technology and economic leader</a:t>
            </a:r>
          </a:p>
          <a:p>
            <a:pPr marL="1085850" lvl="2" indent="-171450" eaLnBrk="1" hangingPunct="1">
              <a:spcBef>
                <a:spcPct val="0"/>
              </a:spcBef>
              <a:buFontTx/>
              <a:buChar char="•"/>
            </a:pPr>
            <a:r>
              <a:rPr lang="en-US" sz="1000" smtClean="0"/>
              <a:t>ARPA is seeing some initial success with projects attracting $100 million in funding from the private sector in 2009-2010</a:t>
            </a:r>
          </a:p>
          <a:p>
            <a:pPr marL="1085850" lvl="2" indent="-171450" eaLnBrk="1" hangingPunct="1">
              <a:spcBef>
                <a:spcPct val="0"/>
              </a:spcBef>
              <a:buFontTx/>
              <a:buChar char="•"/>
            </a:pPr>
            <a:r>
              <a:rPr lang="en-US" sz="1000" smtClean="0"/>
              <a:t>Some of the projects ARPA is funding include: better batteries for transportation, more efficient energy grid storage, prevention of CO2 from coal plants entering into the atmosphere, use of microorganisms to create liquid fuels, and etc.</a:t>
            </a:r>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8A0A11A-8CAD-467D-9C3C-7A76A77976F9}" type="slidenum">
              <a:rPr lang="en-US"/>
              <a:pPr fontAlgn="base">
                <a:spcBef>
                  <a:spcPct val="0"/>
                </a:spcBef>
                <a:spcAft>
                  <a:spcPct val="0"/>
                </a:spcAft>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Massachusetts has its own clean energy department: Massachusetts Department of Energy Resources. </a:t>
            </a:r>
          </a:p>
          <a:p>
            <a:pPr marL="628650" lvl="1" indent="-171450" eaLnBrk="1" hangingPunct="1">
              <a:spcBef>
                <a:spcPct val="0"/>
              </a:spcBef>
              <a:buFontTx/>
              <a:buChar char="•"/>
            </a:pPr>
            <a:r>
              <a:rPr lang="en-US" smtClean="0"/>
              <a:t>Its mission is to ensure deployment of cost-effective energy efficiency, maximize development of clean energy resources, create and implement energy strategies to ensure reliable supplies and improve the cost of clean energy relative to fossil-fuel based generation, and to support Massachusetts’ clean energy companies and clean energy employment</a:t>
            </a:r>
          </a:p>
          <a:p>
            <a:pPr marL="628650" lvl="1" indent="-171450" eaLnBrk="1" hangingPunct="1">
              <a:spcBef>
                <a:spcPct val="0"/>
              </a:spcBef>
              <a:buFontTx/>
              <a:buChar char="•"/>
            </a:pPr>
            <a:r>
              <a:rPr lang="en-US" smtClean="0"/>
              <a:t>To this end, Massachusetts offers state grants, low interest loans, property tax incentives, sales tax incentives, corporate Tax exemption/deductions, educational, technical, networking support, and personal tax credits</a:t>
            </a:r>
          </a:p>
          <a:p>
            <a:pPr eaLnBrk="1" hangingPunct="1">
              <a:spcBef>
                <a:spcPct val="0"/>
              </a:spcBef>
            </a:pPr>
            <a:r>
              <a:rPr lang="en-US" smtClean="0"/>
              <a:t>http://www.mass.gov/?pageID=eoeeamodulechunk&amp;L=5&amp;L0=Home&amp;L1=Grants+%26+Technical+Assistance&amp;L2=Guidance+%26+Technical+Assistance&amp;L3=Agencies+and+Divisions&amp;L4=Department+of+Energy+Resources+(DOER)&amp;sid=Eoeea&amp;b=terminalcontent&amp;f=doer_pub_info_mission_statement&amp;csid=Eoeea</a:t>
            </a:r>
          </a:p>
          <a:p>
            <a:pPr eaLnBrk="1" hangingPunct="1">
              <a:spcBef>
                <a:spcPct val="0"/>
              </a:spcBef>
            </a:pPr>
            <a:endParaRPr lang="en-US" smtClean="0"/>
          </a:p>
        </p:txBody>
      </p:sp>
      <p:sp>
        <p:nvSpPr>
          <p:cNvPr id="481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97CFACE-A909-4EB2-B4F4-42B5A1E4B20C}" type="slidenum">
              <a:rPr lang="en-US"/>
              <a:pPr fontAlgn="base">
                <a:spcBef>
                  <a:spcPct val="0"/>
                </a:spcBef>
                <a:spcAft>
                  <a:spcPct val="0"/>
                </a:spcAft>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China</a:t>
            </a:r>
          </a:p>
          <a:p>
            <a:pPr marL="628650" lvl="1" indent="-171450" eaLnBrk="1" hangingPunct="1">
              <a:spcBef>
                <a:spcPct val="0"/>
              </a:spcBef>
              <a:buFontTx/>
              <a:buChar char="•"/>
            </a:pPr>
            <a:r>
              <a:rPr lang="en-US" smtClean="0"/>
              <a:t>2010 is the first year developing states collectively received more financial new investment in renewable energy than developed states. Developing states receiving $72 billion while developed states received $70 billion, with China receiving just under $50 billion.</a:t>
            </a:r>
          </a:p>
          <a:p>
            <a:pPr marL="628650" lvl="1" indent="-171450" eaLnBrk="1" hangingPunct="1">
              <a:spcBef>
                <a:spcPct val="0"/>
              </a:spcBef>
              <a:buFontTx/>
              <a:buChar char="•"/>
            </a:pPr>
            <a:r>
              <a:rPr lang="en-US" smtClean="0"/>
              <a:t>In the last 6 months the China Development Bank has lent $32 billion in low interest credit facilities to Chinese solar and wind companies</a:t>
            </a:r>
          </a:p>
          <a:p>
            <a:pPr marL="628650" lvl="1" indent="-171450" eaLnBrk="1" hangingPunct="1">
              <a:spcBef>
                <a:spcPct val="0"/>
              </a:spcBef>
              <a:buFontTx/>
              <a:buChar char="•"/>
            </a:pPr>
            <a:r>
              <a:rPr lang="en-US" smtClean="0"/>
              <a:t>Although the local content requirement for wind turbines was taken to the WTO and China eventually yielded to pressure and removed its requirement, the requirement was in place for long enough to have a big effect on wind production and  forced most multinational companies to move  production to China.  Now, because companies have moved their production to China, China does not need the local content requirement because most wind turbines are produced in China.</a:t>
            </a:r>
          </a:p>
          <a:p>
            <a:pPr marL="1085850" lvl="2" indent="-171450" eaLnBrk="1" hangingPunct="1">
              <a:spcBef>
                <a:spcPct val="0"/>
              </a:spcBef>
              <a:buFontTx/>
              <a:buChar char="•"/>
            </a:pPr>
            <a:endParaRPr lang="en-US" smtClean="0"/>
          </a:p>
          <a:p>
            <a:pPr eaLnBrk="1" hangingPunct="1">
              <a:spcBef>
                <a:spcPct val="0"/>
              </a:spcBef>
            </a:pPr>
            <a:r>
              <a:rPr lang="en-US" smtClean="0"/>
              <a:t>	</a:t>
            </a:r>
          </a:p>
        </p:txBody>
      </p:sp>
      <p:sp>
        <p:nvSpPr>
          <p:cNvPr id="50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912FC97-CAB1-41D6-99E5-61C12B58D8EC}" type="slidenum">
              <a:rPr lang="en-US"/>
              <a:pPr fontAlgn="base">
                <a:spcBef>
                  <a:spcPct val="0"/>
                </a:spcBef>
                <a:spcAft>
                  <a:spcPct val="0"/>
                </a:spcAft>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eaLnBrk="1" hangingPunct="1">
              <a:lnSpc>
                <a:spcPct val="80000"/>
              </a:lnSpc>
              <a:spcBef>
                <a:spcPct val="0"/>
              </a:spcBef>
            </a:pPr>
            <a:r>
              <a:rPr lang="en-US" sz="800" smtClean="0"/>
              <a:t>History</a:t>
            </a:r>
          </a:p>
          <a:p>
            <a:pPr marL="628650" lvl="1" indent="-171450" eaLnBrk="1" hangingPunct="1">
              <a:lnSpc>
                <a:spcPct val="80000"/>
              </a:lnSpc>
              <a:spcBef>
                <a:spcPct val="0"/>
              </a:spcBef>
              <a:buFontTx/>
              <a:buChar char="•"/>
            </a:pPr>
            <a:r>
              <a:rPr lang="en-US" sz="800" smtClean="0"/>
              <a:t>1950s-1960s state allocated special funds to support hydropower</a:t>
            </a:r>
          </a:p>
          <a:p>
            <a:pPr marL="628650" lvl="1" indent="-171450" eaLnBrk="1" hangingPunct="1">
              <a:lnSpc>
                <a:spcPct val="80000"/>
              </a:lnSpc>
              <a:spcBef>
                <a:spcPct val="0"/>
              </a:spcBef>
              <a:buFontTx/>
              <a:buChar char="•"/>
            </a:pPr>
            <a:r>
              <a:rPr lang="en-US" sz="800" smtClean="0"/>
              <a:t>1970s subsidies offered to provide energy to rural areas</a:t>
            </a:r>
          </a:p>
          <a:p>
            <a:pPr marL="628650" lvl="1" indent="-171450" eaLnBrk="1" hangingPunct="1">
              <a:lnSpc>
                <a:spcPct val="80000"/>
              </a:lnSpc>
              <a:spcBef>
                <a:spcPct val="0"/>
              </a:spcBef>
              <a:buFontTx/>
              <a:buChar char="•"/>
            </a:pPr>
            <a:r>
              <a:rPr lang="en-US" sz="800" smtClean="0"/>
              <a:t>1980s because of reform and increased demand for electricity government expanded its subsidy, loan, and grant program to hydroelectricity.</a:t>
            </a:r>
          </a:p>
          <a:p>
            <a:pPr marL="628650" lvl="1" indent="-171450" eaLnBrk="1" hangingPunct="1">
              <a:lnSpc>
                <a:spcPct val="80000"/>
              </a:lnSpc>
              <a:spcBef>
                <a:spcPct val="0"/>
              </a:spcBef>
              <a:buFontTx/>
              <a:buChar char="•"/>
            </a:pPr>
            <a:r>
              <a:rPr lang="en-US" sz="800" smtClean="0"/>
              <a:t>1990s - altered their subsidy program into a tax reductions and exemptions program among other programs. Also, expanded the technologies that gained support from hydroelectric to include solar energy, wind power, biomass technologies, and other forms of renewable energy</a:t>
            </a:r>
          </a:p>
          <a:p>
            <a:pPr marL="628650" lvl="1" indent="-171450" eaLnBrk="1" hangingPunct="1">
              <a:lnSpc>
                <a:spcPct val="80000"/>
              </a:lnSpc>
              <a:spcBef>
                <a:spcPct val="0"/>
              </a:spcBef>
              <a:buFontTx/>
              <a:buChar char="•"/>
            </a:pPr>
            <a:r>
              <a:rPr lang="en-US" sz="800" u="sng" smtClean="0"/>
              <a:t>http://www.nrel.gov/docs/fy04osti/36045.pdf</a:t>
            </a:r>
            <a:endParaRPr lang="en-US" sz="800" smtClean="0"/>
          </a:p>
          <a:p>
            <a:pPr eaLnBrk="1" hangingPunct="1">
              <a:lnSpc>
                <a:spcPct val="80000"/>
              </a:lnSpc>
              <a:spcBef>
                <a:spcPct val="0"/>
              </a:spcBef>
            </a:pPr>
            <a:r>
              <a:rPr lang="en-US" sz="800" smtClean="0"/>
              <a:t>Current Policy Initiatives</a:t>
            </a:r>
          </a:p>
          <a:p>
            <a:pPr marL="628650" lvl="1" indent="-171450" eaLnBrk="1" hangingPunct="1">
              <a:lnSpc>
                <a:spcPct val="80000"/>
              </a:lnSpc>
              <a:spcBef>
                <a:spcPct val="0"/>
              </a:spcBef>
              <a:buFontTx/>
              <a:buChar char="•"/>
            </a:pPr>
            <a:r>
              <a:rPr lang="en-US" sz="800" smtClean="0"/>
              <a:t>China uses subsidies to promote growth in renewable energy and high technology, including wind and solar power and energy efficient cars.</a:t>
            </a:r>
          </a:p>
          <a:p>
            <a:pPr marL="628650" lvl="1" indent="-171450" eaLnBrk="1" hangingPunct="1">
              <a:lnSpc>
                <a:spcPct val="80000"/>
              </a:lnSpc>
              <a:spcBef>
                <a:spcPct val="0"/>
              </a:spcBef>
              <a:buFontTx/>
              <a:buChar char="•"/>
            </a:pPr>
            <a:r>
              <a:rPr lang="en-US" sz="800" smtClean="0"/>
              <a:t>In 2005, China passed its Renewable Energy Law committing China to developing its renewable energy resources.</a:t>
            </a:r>
          </a:p>
          <a:p>
            <a:pPr marL="628650" lvl="1" indent="-171450" eaLnBrk="1" hangingPunct="1">
              <a:lnSpc>
                <a:spcPct val="80000"/>
              </a:lnSpc>
              <a:spcBef>
                <a:spcPct val="0"/>
              </a:spcBef>
              <a:buFontTx/>
              <a:buChar char="•"/>
            </a:pPr>
            <a:r>
              <a:rPr lang="en-US" sz="800" smtClean="0"/>
              <a:t>In 2009, China spent roughly $35 billion to develop renewable energy compared to $19 billion in the US</a:t>
            </a:r>
          </a:p>
          <a:p>
            <a:pPr marL="628650" lvl="1" indent="-171450" eaLnBrk="1" hangingPunct="1">
              <a:lnSpc>
                <a:spcPct val="80000"/>
              </a:lnSpc>
              <a:spcBef>
                <a:spcPct val="0"/>
              </a:spcBef>
              <a:buFontTx/>
              <a:buChar char="•"/>
            </a:pPr>
            <a:r>
              <a:rPr lang="en-US" sz="800" smtClean="0"/>
              <a:t>Also in 2009, China launched its Global Sun program</a:t>
            </a:r>
          </a:p>
          <a:p>
            <a:pPr marL="1085850" lvl="2" indent="-171450" eaLnBrk="1" hangingPunct="1">
              <a:lnSpc>
                <a:spcPct val="80000"/>
              </a:lnSpc>
              <a:spcBef>
                <a:spcPct val="0"/>
              </a:spcBef>
              <a:buFontTx/>
              <a:buChar char="•"/>
            </a:pPr>
            <a:r>
              <a:rPr lang="en-US" sz="800" smtClean="0"/>
              <a:t>This program offers government subsidies of up to 50% on solar investment</a:t>
            </a:r>
          </a:p>
          <a:p>
            <a:pPr marL="628650" lvl="1" indent="-171450" eaLnBrk="1" hangingPunct="1">
              <a:lnSpc>
                <a:spcPct val="80000"/>
              </a:lnSpc>
              <a:spcBef>
                <a:spcPct val="0"/>
              </a:spcBef>
              <a:buFontTx/>
              <a:buChar char="•"/>
            </a:pPr>
            <a:r>
              <a:rPr lang="en-US" sz="800" smtClean="0"/>
              <a:t>In 2010, China set up the NEC (National Energy Commission) with the responsibility of drafting the national energy development plan, coordinating national energy development and international cooperation, and review energy security.</a:t>
            </a:r>
          </a:p>
          <a:p>
            <a:pPr marL="628650" lvl="1" indent="-171450" eaLnBrk="1" hangingPunct="1">
              <a:lnSpc>
                <a:spcPct val="80000"/>
              </a:lnSpc>
              <a:spcBef>
                <a:spcPct val="0"/>
              </a:spcBef>
              <a:buFontTx/>
              <a:buChar char="•"/>
            </a:pPr>
            <a:r>
              <a:rPr lang="en-US" sz="800" smtClean="0"/>
              <a:t>Also in 2010, China provided $46.9 billion for clean energy commitments, the China Development Bank provided $35.3 billion in credit for 6 solar and wind energy equipment makers.</a:t>
            </a:r>
          </a:p>
          <a:p>
            <a:pPr marL="628650" lvl="1" indent="-171450" eaLnBrk="1" hangingPunct="1">
              <a:lnSpc>
                <a:spcPct val="80000"/>
              </a:lnSpc>
              <a:spcBef>
                <a:spcPct val="0"/>
              </a:spcBef>
              <a:buFontTx/>
              <a:buChar char="•"/>
            </a:pPr>
            <a:r>
              <a:rPr lang="en-US" sz="800" smtClean="0"/>
              <a:t>In 2011, China passed their 12</a:t>
            </a:r>
            <a:r>
              <a:rPr lang="en-US" sz="800" baseline="30000" smtClean="0"/>
              <a:t>th</a:t>
            </a:r>
            <a:r>
              <a:rPr lang="en-US" sz="800" smtClean="0"/>
              <a:t> five year plan encouraging high speed rail, turning the coastal regions into high tech centers for R&amp;D, and further construction of hydro electric power plants in the south of China.</a:t>
            </a:r>
          </a:p>
          <a:p>
            <a:pPr marL="1085850" lvl="2" indent="-171450" eaLnBrk="1" hangingPunct="1">
              <a:lnSpc>
                <a:spcPct val="80000"/>
              </a:lnSpc>
              <a:spcBef>
                <a:spcPct val="0"/>
              </a:spcBef>
              <a:buFontTx/>
              <a:buChar char="•"/>
            </a:pPr>
            <a:r>
              <a:rPr lang="en-US" sz="800" smtClean="0"/>
              <a:t>This plan encompasses expanding their renewable energy power output by 235 gigawatts by 2015.</a:t>
            </a:r>
          </a:p>
          <a:p>
            <a:pPr marL="628650" lvl="1" indent="-171450" eaLnBrk="1" hangingPunct="1">
              <a:lnSpc>
                <a:spcPct val="80000"/>
              </a:lnSpc>
              <a:spcBef>
                <a:spcPct val="0"/>
              </a:spcBef>
              <a:buFontTx/>
              <a:buChar char="•"/>
            </a:pPr>
            <a:r>
              <a:rPr lang="en-US" sz="800" smtClean="0"/>
              <a:t>China is currently the global leader in renewable energy</a:t>
            </a:r>
          </a:p>
          <a:p>
            <a:pPr marL="1085850" lvl="2" indent="-171450" eaLnBrk="1" hangingPunct="1">
              <a:lnSpc>
                <a:spcPct val="80000"/>
              </a:lnSpc>
              <a:spcBef>
                <a:spcPct val="0"/>
              </a:spcBef>
              <a:buFontTx/>
              <a:buChar char="•"/>
            </a:pPr>
            <a:r>
              <a:rPr lang="en-US" sz="800" smtClean="0"/>
              <a:t>In 2010, China made 39% of the wind turbines sold and 43% of the solar panels</a:t>
            </a:r>
          </a:p>
          <a:p>
            <a:pPr marL="1085850" lvl="2" indent="-171450" eaLnBrk="1" hangingPunct="1">
              <a:lnSpc>
                <a:spcPct val="80000"/>
              </a:lnSpc>
              <a:spcBef>
                <a:spcPct val="0"/>
              </a:spcBef>
              <a:buFontTx/>
              <a:buChar char="•"/>
            </a:pPr>
            <a:r>
              <a:rPr lang="en-US" sz="800" smtClean="0"/>
              <a:t>In 2012, China invested $67.7 billion in total clean energy investment, up 20% from 2011 due to a surge in the solar sector</a:t>
            </a:r>
          </a:p>
          <a:p>
            <a:pPr marL="1085850" lvl="2" indent="-171450" eaLnBrk="1" hangingPunct="1">
              <a:lnSpc>
                <a:spcPct val="80000"/>
              </a:lnSpc>
              <a:spcBef>
                <a:spcPct val="0"/>
              </a:spcBef>
              <a:buFontTx/>
              <a:buChar char="•"/>
            </a:pPr>
            <a:r>
              <a:rPr lang="en-US" sz="800" smtClean="0"/>
              <a:t>China also plans to join the International Renewable Energy Agency and is currently preparing its membership application</a:t>
            </a:r>
          </a:p>
          <a:p>
            <a:pPr marL="1085850" lvl="2" indent="-171450" eaLnBrk="1" hangingPunct="1">
              <a:lnSpc>
                <a:spcPct val="80000"/>
              </a:lnSpc>
              <a:spcBef>
                <a:spcPct val="0"/>
              </a:spcBef>
            </a:pPr>
            <a:endParaRPr lang="en-US" sz="800" smtClean="0"/>
          </a:p>
          <a:p>
            <a:pPr eaLnBrk="1" hangingPunct="1">
              <a:lnSpc>
                <a:spcPct val="80000"/>
              </a:lnSpc>
              <a:spcBef>
                <a:spcPct val="0"/>
              </a:spcBef>
            </a:pPr>
            <a:r>
              <a:rPr lang="en-US" sz="800" smtClean="0"/>
              <a:t>http://money.cnn.com/2010/09/21/news/international/china_renewables/index.htm</a:t>
            </a:r>
          </a:p>
          <a:p>
            <a:pPr eaLnBrk="1" hangingPunct="1">
              <a:lnSpc>
                <a:spcPct val="80000"/>
              </a:lnSpc>
              <a:spcBef>
                <a:spcPct val="0"/>
              </a:spcBef>
            </a:pPr>
            <a:r>
              <a:rPr lang="en-US" sz="800" smtClean="0"/>
              <a:t>http://about.bnef.com/2013/01/14/new-investment-in-clean-energy-fell-11-in-2012-2/</a:t>
            </a:r>
          </a:p>
          <a:p>
            <a:pPr eaLnBrk="1" hangingPunct="1">
              <a:lnSpc>
                <a:spcPct val="80000"/>
              </a:lnSpc>
              <a:spcBef>
                <a:spcPct val="0"/>
              </a:spcBef>
            </a:pPr>
            <a:r>
              <a:rPr lang="en-US" sz="800" smtClean="0"/>
              <a:t>http://www.thenational.ae/news/uae-news/environment/china-to-sign-up-for-green-energy-abu-dhabi-summit-hears</a:t>
            </a:r>
          </a:p>
        </p:txBody>
      </p:sp>
      <p:sp>
        <p:nvSpPr>
          <p:cNvPr id="522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98AA14E-01E5-4183-9573-0D862EA688A8}" type="slidenum">
              <a:rPr lang="en-US"/>
              <a:pPr fontAlgn="base">
                <a:spcBef>
                  <a:spcPct val="0"/>
                </a:spcBef>
                <a:spcAft>
                  <a:spcPct val="0"/>
                </a:spcAft>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42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2DE58C-A83B-496A-976D-61364BB30513}" type="slidenum">
              <a:rPr lang="en-US"/>
              <a:pPr fontAlgn="base">
                <a:spcBef>
                  <a:spcPct val="0"/>
                </a:spcBef>
                <a:spcAft>
                  <a:spcPct val="0"/>
                </a:spcAft>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marL="171450" indent="-171450" eaLnBrk="1" fontAlgn="auto" hangingPunct="1">
              <a:spcBef>
                <a:spcPts val="0"/>
              </a:spcBef>
              <a:spcAft>
                <a:spcPts val="0"/>
              </a:spcAft>
              <a:buFont typeface="Arial"/>
              <a:buChar char="•"/>
              <a:defRPr/>
            </a:pPr>
            <a:r>
              <a:rPr lang="en-US" dirty="0" smtClean="0"/>
              <a:t>The case was sent to the Department of Commerce on February 21, 2012</a:t>
            </a:r>
            <a:endParaRPr lang="en-US" baseline="30000" dirty="0" smtClean="0"/>
          </a:p>
          <a:p>
            <a:pPr marL="171450" indent="-171450" eaLnBrk="1" fontAlgn="auto" hangingPunct="1">
              <a:spcBef>
                <a:spcPts val="0"/>
              </a:spcBef>
              <a:spcAft>
                <a:spcPts val="0"/>
              </a:spcAft>
              <a:buFont typeface="Arial"/>
              <a:buChar char="•"/>
              <a:defRPr/>
            </a:pPr>
            <a:r>
              <a:rPr lang="en-US" dirty="0" smtClean="0"/>
              <a:t>Commerce decided in favor of American manufacturers and imposed duties of 13.7% to 26% on Chinese wind turbine imports</a:t>
            </a:r>
          </a:p>
          <a:p>
            <a:pPr marL="628650" lvl="1" indent="-171450" eaLnBrk="1" fontAlgn="auto" hangingPunct="1">
              <a:spcBef>
                <a:spcPts val="0"/>
              </a:spcBef>
              <a:spcAft>
                <a:spcPts val="0"/>
              </a:spcAft>
              <a:buFont typeface="Arial"/>
              <a:buChar char="•"/>
              <a:defRPr/>
            </a:pPr>
            <a:r>
              <a:rPr lang="en-US" dirty="0" smtClean="0"/>
              <a:t>The CVD decision was originally due on March 23, 2012, but the deadline was extended</a:t>
            </a:r>
          </a:p>
          <a:p>
            <a:pPr marL="171450" indent="-171450" eaLnBrk="1" fontAlgn="auto" hangingPunct="1">
              <a:spcBef>
                <a:spcPts val="0"/>
              </a:spcBef>
              <a:spcAft>
                <a:spcPts val="0"/>
              </a:spcAft>
              <a:buFont typeface="Arial"/>
              <a:buNone/>
              <a:defRPr/>
            </a:pPr>
            <a:endParaRPr lang="en-US" u="sng" dirty="0" smtClean="0"/>
          </a:p>
          <a:p>
            <a:pPr marL="171450" indent="-171450" eaLnBrk="1" fontAlgn="auto" hangingPunct="1">
              <a:spcBef>
                <a:spcPts val="0"/>
              </a:spcBef>
              <a:spcAft>
                <a:spcPts val="0"/>
              </a:spcAft>
              <a:buFont typeface="Arial"/>
              <a:buNone/>
              <a:defRPr/>
            </a:pPr>
            <a:r>
              <a:rPr lang="en-US" u="sng" dirty="0" smtClean="0"/>
              <a:t>http://</a:t>
            </a:r>
            <a:r>
              <a:rPr lang="en-US" u="sng" dirty="0" err="1" smtClean="0"/>
              <a:t>www.lexology.com/library/detail.aspx?g</a:t>
            </a:r>
            <a:r>
              <a:rPr lang="en-US" u="sng" dirty="0" smtClean="0"/>
              <a:t>=d626c6bc-0ccd-4e72-b00c-10fa70fd28be&amp;utm_source=</a:t>
            </a:r>
            <a:r>
              <a:rPr lang="en-US" u="sng" dirty="0" err="1" smtClean="0"/>
              <a:t>lexology+daily+newsfeed&amp;utm_medium</a:t>
            </a:r>
            <a:r>
              <a:rPr lang="en-US" u="sng" dirty="0" smtClean="0"/>
              <a:t>=</a:t>
            </a:r>
            <a:r>
              <a:rPr lang="en-US" u="sng" dirty="0" err="1" smtClean="0"/>
              <a:t>html+email+-+body+-+federal+section&amp;utm_campaign</a:t>
            </a:r>
            <a:r>
              <a:rPr lang="en-US" u="sng" dirty="0" smtClean="0"/>
              <a:t>=</a:t>
            </a:r>
            <a:r>
              <a:rPr lang="en-US" u="sng" dirty="0" err="1" smtClean="0"/>
              <a:t>lexology+subscriber+daily+feed&amp;utm_content</a:t>
            </a:r>
            <a:r>
              <a:rPr lang="en-US" u="sng" dirty="0" smtClean="0"/>
              <a:t>=lexology+daily+newsfeed+2012-02-17&amp;utm_term=</a:t>
            </a:r>
          </a:p>
          <a:p>
            <a:pPr marL="171450" indent="-171450" eaLnBrk="1" fontAlgn="auto" hangingPunct="1">
              <a:spcBef>
                <a:spcPts val="0"/>
              </a:spcBef>
              <a:spcAft>
                <a:spcPts val="0"/>
              </a:spcAft>
              <a:buFont typeface="Arial"/>
              <a:buNone/>
              <a:defRPr/>
            </a:pPr>
            <a:endParaRPr lang="en-US" u="sng" dirty="0" smtClean="0"/>
          </a:p>
          <a:p>
            <a:pPr eaLnBrk="1" fontAlgn="auto" hangingPunct="1">
              <a:spcBef>
                <a:spcPts val="0"/>
              </a:spcBef>
              <a:spcAft>
                <a:spcPts val="0"/>
              </a:spcAft>
              <a:defRPr/>
            </a:pPr>
            <a:r>
              <a:rPr lang="en-US" u="sng" dirty="0" smtClean="0"/>
              <a:t>http://www.usitc.gov/trade_remedy/731_ad_701_cvd/investigations/2011/wind_towers/prelimphase.htm</a:t>
            </a:r>
          </a:p>
          <a:p>
            <a:pPr eaLnBrk="1" fontAlgn="auto" hangingPunct="1">
              <a:spcBef>
                <a:spcPts val="0"/>
              </a:spcBef>
              <a:spcAft>
                <a:spcPts val="0"/>
              </a:spcAft>
              <a:defRPr/>
            </a:pPr>
            <a:endParaRPr lang="en-US" u="sng" dirty="0" smtClean="0"/>
          </a:p>
          <a:p>
            <a:pPr eaLnBrk="1" fontAlgn="auto" hangingPunct="1">
              <a:spcBef>
                <a:spcPts val="0"/>
              </a:spcBef>
              <a:spcAft>
                <a:spcPts val="0"/>
              </a:spcAft>
              <a:defRPr/>
            </a:pPr>
            <a:r>
              <a:rPr lang="en-US" u="sng" dirty="0" smtClean="0"/>
              <a:t>http://ia.ita.doc.gov/frn/2012/1203frn/2012-5785.txt</a:t>
            </a:r>
          </a:p>
          <a:p>
            <a:pPr eaLnBrk="1" fontAlgn="auto" hangingPunct="1">
              <a:spcBef>
                <a:spcPts val="0"/>
              </a:spcBef>
              <a:spcAft>
                <a:spcPts val="0"/>
              </a:spcAft>
              <a:defRPr/>
            </a:pPr>
            <a:endParaRPr lang="en-US" u="sng" dirty="0" smtClean="0"/>
          </a:p>
          <a:p>
            <a:pPr eaLnBrk="1" fontAlgn="auto" hangingPunct="1">
              <a:spcBef>
                <a:spcPts val="0"/>
              </a:spcBef>
              <a:spcAft>
                <a:spcPts val="0"/>
              </a:spcAft>
              <a:defRPr/>
            </a:pPr>
            <a:r>
              <a:rPr lang="en-US" u="sng" dirty="0" smtClean="0"/>
              <a:t>http://</a:t>
            </a:r>
            <a:r>
              <a:rPr lang="en-US" u="sng" dirty="0" err="1" smtClean="0"/>
              <a:t>www.google.com/url?sa</a:t>
            </a:r>
            <a:r>
              <a:rPr lang="en-US" u="sng" dirty="0" smtClean="0"/>
              <a:t>=</a:t>
            </a:r>
            <a:r>
              <a:rPr lang="en-US" u="sng" dirty="0" err="1" smtClean="0"/>
              <a:t>t&amp;rct</a:t>
            </a:r>
            <a:r>
              <a:rPr lang="en-US" u="sng" dirty="0" smtClean="0"/>
              <a:t>=</a:t>
            </a:r>
            <a:r>
              <a:rPr lang="en-US" u="sng" dirty="0" err="1" smtClean="0"/>
              <a:t>j&amp;q</a:t>
            </a:r>
            <a:r>
              <a:rPr lang="en-US" u="sng" dirty="0" smtClean="0"/>
              <a:t>=&amp;</a:t>
            </a:r>
            <a:r>
              <a:rPr lang="en-US" u="sng" dirty="0" err="1" smtClean="0"/>
              <a:t>esrc</a:t>
            </a:r>
            <a:r>
              <a:rPr lang="en-US" u="sng" dirty="0" smtClean="0"/>
              <a:t>=</a:t>
            </a:r>
            <a:r>
              <a:rPr lang="en-US" u="sng" dirty="0" err="1" smtClean="0"/>
              <a:t>s&amp;source</a:t>
            </a:r>
            <a:r>
              <a:rPr lang="en-US" u="sng" dirty="0" smtClean="0"/>
              <a:t>=</a:t>
            </a:r>
            <a:r>
              <a:rPr lang="en-US" u="sng" dirty="0" err="1" smtClean="0"/>
              <a:t>web&amp;cd</a:t>
            </a:r>
            <a:r>
              <a:rPr lang="en-US" u="sng" dirty="0" smtClean="0"/>
              <a:t>=5&amp;ved=0CEEQFjAE&amp;url=http%3A%2F%2Fia.ita.doc.gov%2Fdownload%2Ffactsheets%2Ffactsheet-prc-vietnam-uswt-adcvd-init-20120119.pdf&amp;ei=txVNT_iSEYTi0QHS7829Ag&amp;usg=AFQjCNHHJF93trEkhrRUFjTaecm0BJkr7Q</a:t>
            </a:r>
            <a:endParaRPr lang="en-US" u="sng" dirty="0"/>
          </a:p>
        </p:txBody>
      </p:sp>
      <p:sp>
        <p:nvSpPr>
          <p:cNvPr id="563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4D6AF02-6DBF-43CC-B69F-8EBB44E4834A}" type="slidenum">
              <a:rPr lang="en-US"/>
              <a:pPr fontAlgn="base">
                <a:spcBef>
                  <a:spcPct val="0"/>
                </a:spcBef>
                <a:spcAft>
                  <a:spcPct val="0"/>
                </a:spcAft>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err="1" smtClean="0"/>
              <a:t>Solyndra</a:t>
            </a:r>
            <a:r>
              <a:rPr lang="en-US" dirty="0" smtClean="0"/>
              <a:t> Reasons for Bankruptcy</a:t>
            </a:r>
          </a:p>
          <a:p>
            <a:pPr marL="628650" lvl="1" indent="-171450" eaLnBrk="1" fontAlgn="auto" hangingPunct="1">
              <a:spcBef>
                <a:spcPts val="0"/>
              </a:spcBef>
              <a:spcAft>
                <a:spcPts val="0"/>
              </a:spcAft>
              <a:buFont typeface="Arial"/>
              <a:buChar char="•"/>
              <a:defRPr/>
            </a:pPr>
            <a:r>
              <a:rPr lang="en-US" dirty="0" smtClean="0"/>
              <a:t>Shut down in the face of competition from Chinese solar panel makers</a:t>
            </a:r>
            <a:endParaRPr lang="en-US" dirty="0"/>
          </a:p>
          <a:p>
            <a:pPr eaLnBrk="1" fontAlgn="auto" hangingPunct="1">
              <a:spcBef>
                <a:spcPts val="0"/>
              </a:spcBef>
              <a:spcAft>
                <a:spcPts val="0"/>
              </a:spcAft>
              <a:buFont typeface="Arial"/>
              <a:buNone/>
              <a:defRPr/>
            </a:pPr>
            <a:r>
              <a:rPr lang="en-US" dirty="0" smtClean="0"/>
              <a:t>Evergreen Reason for Bankruptcy</a:t>
            </a:r>
          </a:p>
          <a:p>
            <a:pPr marL="628650" lvl="1" indent="-171450" eaLnBrk="1" fontAlgn="auto" hangingPunct="1">
              <a:spcBef>
                <a:spcPts val="0"/>
              </a:spcBef>
              <a:spcAft>
                <a:spcPts val="0"/>
              </a:spcAft>
              <a:buFont typeface="Arial"/>
              <a:buChar char="•"/>
              <a:defRPr/>
            </a:pPr>
            <a:r>
              <a:rPr lang="en-US" dirty="0" smtClean="0"/>
              <a:t>Increased competition from government-subsidized solar panel makers in China</a:t>
            </a:r>
          </a:p>
          <a:p>
            <a:pPr marL="628650" lvl="1" indent="-171450" eaLnBrk="1" fontAlgn="auto" hangingPunct="1">
              <a:spcBef>
                <a:spcPts val="0"/>
              </a:spcBef>
              <a:spcAft>
                <a:spcPts val="0"/>
              </a:spcAft>
              <a:buFont typeface="Arial"/>
              <a:buChar char="•"/>
              <a:defRPr/>
            </a:pPr>
            <a:r>
              <a:rPr lang="en-US" dirty="0" smtClean="0"/>
              <a:t>Failure of US to adopt clean-energy policies</a:t>
            </a:r>
          </a:p>
          <a:p>
            <a:pPr marL="628650" lvl="1" indent="-171450" eaLnBrk="1" fontAlgn="auto" hangingPunct="1">
              <a:spcBef>
                <a:spcPts val="0"/>
              </a:spcBef>
              <a:spcAft>
                <a:spcPts val="0"/>
              </a:spcAft>
              <a:buFont typeface="Arial"/>
              <a:buChar char="•"/>
              <a:defRPr/>
            </a:pPr>
            <a:r>
              <a:rPr lang="en-US" dirty="0" smtClean="0"/>
              <a:t>Because prices of US solar panels fell in 2010 and 2011, there is massive overcapacity in the industry at a time of lower subsidies (El </a:t>
            </a:r>
            <a:r>
              <a:rPr lang="en-US" dirty="0" err="1" smtClean="0"/>
              <a:t>Hillow</a:t>
            </a:r>
            <a:r>
              <a:rPr lang="en-US" dirty="0" smtClean="0"/>
              <a:t> said in court papers)</a:t>
            </a:r>
          </a:p>
          <a:p>
            <a:pPr marL="171450" indent="-171450" eaLnBrk="1" fontAlgn="auto" hangingPunct="1">
              <a:spcBef>
                <a:spcPts val="0"/>
              </a:spcBef>
              <a:spcAft>
                <a:spcPts val="0"/>
              </a:spcAft>
              <a:buFont typeface="Arial"/>
              <a:buNone/>
              <a:defRPr/>
            </a:pPr>
            <a:r>
              <a:rPr lang="en-US" dirty="0" err="1" smtClean="0"/>
              <a:t>SpectraWatt</a:t>
            </a:r>
            <a:r>
              <a:rPr lang="en-US" dirty="0" smtClean="0"/>
              <a:t> Reason for Bankruptcy</a:t>
            </a:r>
          </a:p>
          <a:p>
            <a:pPr marL="628650" lvl="1" indent="-171450" eaLnBrk="1" fontAlgn="auto" hangingPunct="1">
              <a:spcBef>
                <a:spcPts val="0"/>
              </a:spcBef>
              <a:spcAft>
                <a:spcPts val="0"/>
              </a:spcAft>
              <a:buFont typeface="Arial" pitchFamily="34" charset="0"/>
              <a:buChar char="•"/>
              <a:defRPr/>
            </a:pPr>
            <a:r>
              <a:rPr lang="en-US" dirty="0" smtClean="0"/>
              <a:t>Owes $38.7 million in debt</a:t>
            </a:r>
          </a:p>
          <a:p>
            <a:pPr marL="628650" lvl="1" indent="-171450" eaLnBrk="1" fontAlgn="auto" hangingPunct="1">
              <a:spcBef>
                <a:spcPts val="0"/>
              </a:spcBef>
              <a:spcAft>
                <a:spcPts val="0"/>
              </a:spcAft>
              <a:buFont typeface="Arial" pitchFamily="34" charset="0"/>
              <a:buChar char="•"/>
              <a:defRPr/>
            </a:pPr>
            <a:r>
              <a:rPr lang="en-US" dirty="0" smtClean="0"/>
              <a:t>blames increasing competition from low-cost manufacturers in China and the falling prices of solar panels caused by an oversupply on the market</a:t>
            </a:r>
          </a:p>
          <a:p>
            <a:pPr lvl="1" eaLnBrk="1" fontAlgn="auto" hangingPunct="1">
              <a:spcBef>
                <a:spcPts val="0"/>
              </a:spcBef>
              <a:spcAft>
                <a:spcPts val="0"/>
              </a:spcAft>
              <a:buFont typeface="Arial" pitchFamily="34" charset="0"/>
              <a:buNone/>
              <a:defRPr/>
            </a:pPr>
            <a:endParaRPr lang="en-US" dirty="0" smtClean="0">
              <a:hlinkClick r:id="rId3"/>
            </a:endParaRPr>
          </a:p>
          <a:p>
            <a:pPr lvl="1" eaLnBrk="1" fontAlgn="auto" hangingPunct="1">
              <a:spcBef>
                <a:spcPts val="0"/>
              </a:spcBef>
              <a:spcAft>
                <a:spcPts val="0"/>
              </a:spcAft>
              <a:buFont typeface="Arial" pitchFamily="34" charset="0"/>
              <a:buNone/>
              <a:defRPr/>
            </a:pPr>
            <a:r>
              <a:rPr lang="en-US" dirty="0" smtClean="0">
                <a:hlinkClick r:id="rId3"/>
              </a:rPr>
              <a:t>http://www.sustainablebusiness.com/index.cfm/go/news.display/id/22837</a:t>
            </a:r>
            <a:endParaRPr lang="en-US" dirty="0" smtClean="0"/>
          </a:p>
          <a:p>
            <a:pPr lvl="1" eaLnBrk="1" fontAlgn="auto" hangingPunct="1">
              <a:spcBef>
                <a:spcPts val="0"/>
              </a:spcBef>
              <a:spcAft>
                <a:spcPts val="0"/>
              </a:spcAft>
              <a:buFont typeface="Arial" pitchFamily="34" charset="0"/>
              <a:buNone/>
              <a:defRPr/>
            </a:pPr>
            <a:r>
              <a:rPr lang="en-US" dirty="0" smtClean="0">
                <a:hlinkClick r:id="rId4"/>
              </a:rPr>
              <a:t>http://www.greentechmedia.com/articles/read/spectrawatt-sequel-after-collapsing-company-declares-bankruptcy/</a:t>
            </a:r>
            <a:endParaRPr lang="en-US" dirty="0" smtClean="0"/>
          </a:p>
          <a:p>
            <a:pPr lvl="1" eaLnBrk="1" fontAlgn="auto" hangingPunct="1">
              <a:spcBef>
                <a:spcPts val="0"/>
              </a:spcBef>
              <a:spcAft>
                <a:spcPts val="0"/>
              </a:spcAft>
              <a:buFont typeface="Arial" pitchFamily="34" charset="0"/>
              <a:buNone/>
              <a:defRPr/>
            </a:pPr>
            <a:endParaRPr lang="en-US" dirty="0" smtClean="0"/>
          </a:p>
          <a:p>
            <a:pPr lvl="1" eaLnBrk="1" fontAlgn="auto" hangingPunct="1">
              <a:spcBef>
                <a:spcPts val="0"/>
              </a:spcBef>
              <a:spcAft>
                <a:spcPts val="0"/>
              </a:spcAft>
              <a:buFont typeface="Arial" pitchFamily="34" charset="0"/>
              <a:buNone/>
              <a:defRPr/>
            </a:pPr>
            <a:endParaRPr lang="en-US" dirty="0" smtClean="0"/>
          </a:p>
          <a:p>
            <a:pPr lvl="1" eaLnBrk="1" fontAlgn="auto" hangingPunct="1">
              <a:spcBef>
                <a:spcPts val="0"/>
              </a:spcBef>
              <a:spcAft>
                <a:spcPts val="0"/>
              </a:spcAft>
              <a:buFont typeface="Arial" pitchFamily="34" charset="0"/>
              <a:buNone/>
              <a:defRPr/>
            </a:pPr>
            <a:r>
              <a:rPr lang="en-US" dirty="0" smtClean="0">
                <a:hlinkClick r:id="rId5"/>
              </a:rPr>
              <a:t>http://ecotrope.opb.org/2011/09/wyden-how-to-stop-chinas-solar-power-takeover/</a:t>
            </a:r>
            <a:endParaRPr lang="en-US" dirty="0" smtClean="0"/>
          </a:p>
        </p:txBody>
      </p:sp>
      <p:sp>
        <p:nvSpPr>
          <p:cNvPr id="583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4F99DA-B1B1-4344-B120-90B436486137}" type="slidenum">
              <a:rPr lang="en-US"/>
              <a:pPr fontAlgn="base">
                <a:spcBef>
                  <a:spcPct val="0"/>
                </a:spcBef>
                <a:spcAft>
                  <a:spcPct val="0"/>
                </a:spcAft>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p:spPr>
      </p:sp>
      <p:sp>
        <p:nvSpPr>
          <p:cNvPr id="60418" name="Notes Placeholder 2"/>
          <p:cNvSpPr>
            <a:spLocks noGrp="1"/>
          </p:cNvSpPr>
          <p:nvPr>
            <p:ph type="body" idx="1"/>
          </p:nvPr>
        </p:nvSpPr>
        <p:spPr bwMode="auto">
          <a:noFill/>
        </p:spPr>
        <p:txBody>
          <a:bodyPr wrap="square" numCol="1" anchor="t" anchorCtr="0" compatLnSpc="1">
            <a:prstTxWarp prst="textNoShape">
              <a:avLst/>
            </a:prstTxWarp>
          </a:bodyPr>
          <a:lstStyle/>
          <a:p>
            <a:pPr marL="171450" indent="-171450" eaLnBrk="1" hangingPunct="1">
              <a:spcBef>
                <a:spcPct val="0"/>
              </a:spcBef>
              <a:buFontTx/>
              <a:buChar char="•"/>
            </a:pPr>
            <a:r>
              <a:rPr lang="en-US" smtClean="0"/>
              <a:t>Defining the industry for purposes of petition for US import relief yields a different story</a:t>
            </a:r>
          </a:p>
          <a:p>
            <a:pPr marL="171450" indent="-171450" eaLnBrk="1" hangingPunct="1">
              <a:spcBef>
                <a:spcPct val="0"/>
              </a:spcBef>
              <a:buFontTx/>
              <a:buChar char="•"/>
            </a:pPr>
            <a:r>
              <a:rPr lang="en-US" smtClean="0"/>
              <a:t>The U.S. is a significant net exporter of solar energy products with total net exports of $1.9 billion in 2010.</a:t>
            </a:r>
          </a:p>
          <a:p>
            <a:pPr marL="171450" indent="-171450" eaLnBrk="1" hangingPunct="1">
              <a:spcBef>
                <a:spcPct val="0"/>
              </a:spcBef>
              <a:buFontTx/>
              <a:buChar char="•"/>
            </a:pPr>
            <a:r>
              <a:rPr lang="en-US" smtClean="0"/>
              <a:t>The United States is still dominant in the more complex—and more profitable—areas of making the wafers and silicon.</a:t>
            </a:r>
          </a:p>
          <a:p>
            <a:pPr marL="171450" indent="-171450" eaLnBrk="1" hangingPunct="1">
              <a:spcBef>
                <a:spcPct val="0"/>
              </a:spcBef>
              <a:buFontTx/>
              <a:buChar char="•"/>
            </a:pPr>
            <a:r>
              <a:rPr lang="en-US" smtClean="0"/>
              <a:t>China has mostly cornered the market in the less-advanced sectors: making the cells and modules.</a:t>
            </a:r>
          </a:p>
          <a:p>
            <a:pPr marL="171450" indent="-171450" eaLnBrk="1" hangingPunct="1">
              <a:spcBef>
                <a:spcPct val="0"/>
              </a:spcBef>
              <a:buFontTx/>
              <a:buChar char="•"/>
            </a:pPr>
            <a:r>
              <a:rPr lang="en-US" smtClean="0"/>
              <a:t>The U.S. has a trade deficit of $1.197 billion in PV Modules</a:t>
            </a:r>
          </a:p>
          <a:p>
            <a:pPr marL="171450" indent="-171450" eaLnBrk="1" hangingPunct="1">
              <a:spcBef>
                <a:spcPct val="0"/>
              </a:spcBef>
              <a:buFontTx/>
              <a:buChar char="•"/>
            </a:pPr>
            <a:r>
              <a:rPr lang="en-US" smtClean="0"/>
              <a:t>2010 U.S. solar energy installations created a combined $6.0 billion in direct value, of which $4.4 billion (75%) accrued to the U.S</a:t>
            </a:r>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ACF18D2-FD5C-4CB6-A862-D10BDC923002}" type="slidenum">
              <a:rPr lang="en-US"/>
              <a:pPr fontAlgn="base">
                <a:spcBef>
                  <a:spcPct val="0"/>
                </a:spcBef>
                <a:spcAft>
                  <a:spcPct val="0"/>
                </a:spcAft>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p:spPr>
      </p:sp>
      <p:sp>
        <p:nvSpPr>
          <p:cNvPr id="624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Source: Council on Foreign Relations   Michael Levi</a:t>
            </a:r>
          </a:p>
          <a:p>
            <a:pPr eaLnBrk="1" hangingPunct="1">
              <a:spcBef>
                <a:spcPct val="0"/>
              </a:spcBef>
            </a:pPr>
            <a:endParaRPr lang="en-US" smtClean="0"/>
          </a:p>
          <a:p>
            <a:pPr eaLnBrk="1" hangingPunct="1">
              <a:spcBef>
                <a:spcPct val="0"/>
              </a:spcBef>
            </a:pPr>
            <a:r>
              <a:rPr lang="en-US" smtClean="0"/>
              <a:t>Based on 2008 data from MINES Paristech’s research</a:t>
            </a:r>
          </a:p>
        </p:txBody>
      </p:sp>
      <p:sp>
        <p:nvSpPr>
          <p:cNvPr id="624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77F5E6-22D7-4CCD-AF6F-318A0FB47FB9}" type="slidenum">
              <a:rPr lang="en-US"/>
              <a:pPr fontAlgn="base">
                <a:spcBef>
                  <a:spcPct val="0"/>
                </a:spcBef>
                <a:spcAft>
                  <a:spcPct val="0"/>
                </a:spcAft>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marL="171450" indent="-171450" eaLnBrk="1" fontAlgn="auto" hangingPunct="1">
              <a:spcBef>
                <a:spcPts val="0"/>
              </a:spcBef>
              <a:spcAft>
                <a:spcPts val="0"/>
              </a:spcAft>
              <a:buFont typeface="Arial"/>
              <a:buChar char="•"/>
              <a:defRPr/>
            </a:pPr>
            <a:r>
              <a:rPr lang="en-US" dirty="0" err="1" smtClean="0"/>
              <a:t>SolarWorld</a:t>
            </a:r>
            <a:r>
              <a:rPr lang="en-US" dirty="0" smtClean="0"/>
              <a:t>, a German company, can petition because it manufactures in the US.</a:t>
            </a:r>
          </a:p>
          <a:p>
            <a:pPr marL="171450" indent="-171450" eaLnBrk="1" fontAlgn="auto" hangingPunct="1">
              <a:spcBef>
                <a:spcPts val="0"/>
              </a:spcBef>
              <a:spcAft>
                <a:spcPts val="0"/>
              </a:spcAft>
              <a:buFont typeface="Arial"/>
              <a:buChar char="•"/>
              <a:defRPr/>
            </a:pPr>
            <a:r>
              <a:rPr lang="en-US" dirty="0" smtClean="0"/>
              <a:t>US-based companies are multinationals producing in countries, in addition to China.</a:t>
            </a:r>
          </a:p>
          <a:p>
            <a:pPr marL="171450" indent="-171450" eaLnBrk="1" fontAlgn="auto" hangingPunct="1">
              <a:spcBef>
                <a:spcPts val="0"/>
              </a:spcBef>
              <a:spcAft>
                <a:spcPts val="0"/>
              </a:spcAft>
              <a:buFont typeface="Arial"/>
              <a:buChar char="•"/>
              <a:defRPr/>
            </a:pPr>
            <a:r>
              <a:rPr lang="en-US" dirty="0" smtClean="0"/>
              <a:t>Possible follow up cases under 301 and 337 …</a:t>
            </a:r>
          </a:p>
          <a:p>
            <a:pPr marL="171450" indent="-171450" eaLnBrk="1" fontAlgn="auto" hangingPunct="1">
              <a:spcBef>
                <a:spcPts val="0"/>
              </a:spcBef>
              <a:spcAft>
                <a:spcPts val="0"/>
              </a:spcAft>
              <a:buFont typeface="Arial"/>
              <a:buChar char="•"/>
              <a:defRPr/>
            </a:pPr>
            <a:r>
              <a:rPr lang="en-US" dirty="0" smtClean="0"/>
              <a:t>Legislative activity regarding treatment of currency manipulation as a subsidy.</a:t>
            </a:r>
          </a:p>
          <a:p>
            <a:pPr marL="171450" indent="-171450" eaLnBrk="1" fontAlgn="auto" hangingPunct="1">
              <a:spcBef>
                <a:spcPts val="0"/>
              </a:spcBef>
              <a:spcAft>
                <a:spcPts val="0"/>
              </a:spcAft>
              <a:buFont typeface="Arial"/>
              <a:buChar char="•"/>
              <a:defRPr/>
            </a:pPr>
            <a:endParaRPr lang="en-US" dirty="0" smtClean="0"/>
          </a:p>
          <a:p>
            <a:pPr marL="171450" indent="-171450" eaLnBrk="1" fontAlgn="auto" hangingPunct="1">
              <a:spcBef>
                <a:spcPts val="0"/>
              </a:spcBef>
              <a:spcAft>
                <a:spcPts val="0"/>
              </a:spcAft>
              <a:buFont typeface="Arial"/>
              <a:buChar char="•"/>
              <a:defRPr/>
            </a:pPr>
            <a:r>
              <a:rPr lang="en-US" dirty="0" smtClean="0"/>
              <a:t>On March 20, 2012, Commerce announced its affirmative preliminary decision on the CVD investigation and imposed tariffs on solar panel imports from China</a:t>
            </a:r>
          </a:p>
          <a:p>
            <a:pPr marL="171450" indent="-171450" eaLnBrk="1" fontAlgn="auto" hangingPunct="1">
              <a:spcBef>
                <a:spcPts val="0"/>
              </a:spcBef>
              <a:spcAft>
                <a:spcPts val="0"/>
              </a:spcAft>
              <a:buFont typeface="Arial"/>
              <a:buChar char="•"/>
              <a:defRPr/>
            </a:pPr>
            <a:r>
              <a:rPr lang="en-US" dirty="0" smtClean="0"/>
              <a:t>The tariffs range from 2.9-4.73%, much lower than the predicted 20-30%</a:t>
            </a:r>
          </a:p>
          <a:p>
            <a:pPr eaLnBrk="1" fontAlgn="auto" hangingPunct="1">
              <a:spcBef>
                <a:spcPts val="0"/>
              </a:spcBef>
              <a:spcAft>
                <a:spcPts val="0"/>
              </a:spcAft>
              <a:defRPr/>
            </a:pPr>
            <a:r>
              <a:rPr lang="en-US" dirty="0" smtClean="0"/>
              <a:t>	Changzhou Trina Solar Energy - 4.73%</a:t>
            </a:r>
          </a:p>
          <a:p>
            <a:pPr eaLnBrk="1" fontAlgn="auto" hangingPunct="1">
              <a:spcBef>
                <a:spcPts val="0"/>
              </a:spcBef>
              <a:spcAft>
                <a:spcPts val="0"/>
              </a:spcAft>
              <a:defRPr/>
            </a:pPr>
            <a:r>
              <a:rPr lang="en-US" dirty="0" smtClean="0"/>
              <a:t>	Wuxi </a:t>
            </a:r>
            <a:r>
              <a:rPr lang="en-US" dirty="0" err="1" smtClean="0"/>
              <a:t>Suntech</a:t>
            </a:r>
            <a:r>
              <a:rPr lang="en-US" dirty="0" smtClean="0"/>
              <a:t> Power - 2.9%</a:t>
            </a:r>
          </a:p>
          <a:p>
            <a:pPr eaLnBrk="1" fontAlgn="auto" hangingPunct="1">
              <a:spcBef>
                <a:spcPts val="0"/>
              </a:spcBef>
              <a:spcAft>
                <a:spcPts val="0"/>
              </a:spcAft>
              <a:defRPr/>
            </a:pPr>
            <a:r>
              <a:rPr lang="en-US" dirty="0" smtClean="0"/>
              <a:t>	All others - 3.59%</a:t>
            </a:r>
          </a:p>
          <a:p>
            <a:pPr marL="171450" indent="-171450" eaLnBrk="1" fontAlgn="auto" hangingPunct="1">
              <a:spcBef>
                <a:spcPts val="0"/>
              </a:spcBef>
              <a:spcAft>
                <a:spcPts val="0"/>
              </a:spcAft>
              <a:buFont typeface="Arial"/>
              <a:buChar char="•"/>
              <a:defRPr/>
            </a:pPr>
            <a:r>
              <a:rPr lang="en-US" dirty="0" smtClean="0"/>
              <a:t>The tariffs may be applied retroactively, possibly going back to October 2011</a:t>
            </a:r>
          </a:p>
          <a:p>
            <a:pPr marL="171450" indent="-171450" eaLnBrk="1" fontAlgn="auto" hangingPunct="1">
              <a:spcBef>
                <a:spcPts val="0"/>
              </a:spcBef>
              <a:spcAft>
                <a:spcPts val="0"/>
              </a:spcAft>
              <a:buFont typeface="Arial"/>
              <a:buChar char="•"/>
              <a:defRPr/>
            </a:pPr>
            <a:r>
              <a:rPr lang="en-US" u="sng" dirty="0" smtClean="0"/>
              <a:t>http://www.nytimes.com/2012/03/21/business/energy-environment/us-to-place-tariffs-on-chinese-solar-panels.html?hp</a:t>
            </a:r>
          </a:p>
          <a:p>
            <a:pPr marL="171450" indent="-171450" eaLnBrk="1" fontAlgn="auto" hangingPunct="1">
              <a:spcBef>
                <a:spcPts val="0"/>
              </a:spcBef>
              <a:spcAft>
                <a:spcPts val="0"/>
              </a:spcAft>
              <a:buFont typeface="Arial"/>
              <a:buChar char="•"/>
              <a:defRPr/>
            </a:pPr>
            <a:r>
              <a:rPr lang="en-US" u="sng" dirty="0" smtClean="0"/>
              <a:t>http://www.renewableenergyworld.com/rea/news/article/2012/03/its-official-us-commerce-imposes-tariffs-on-chinese-solar-firms</a:t>
            </a:r>
          </a:p>
          <a:p>
            <a:pPr marL="171450" indent="-171450" eaLnBrk="1" fontAlgn="auto" hangingPunct="1">
              <a:spcBef>
                <a:spcPts val="0"/>
              </a:spcBef>
              <a:spcAft>
                <a:spcPts val="0"/>
              </a:spcAft>
              <a:buFont typeface="Arial"/>
              <a:buChar char="•"/>
              <a:defRPr/>
            </a:pPr>
            <a:endParaRPr lang="en-US" u="sng" dirty="0" smtClean="0"/>
          </a:p>
          <a:p>
            <a:pPr marL="171450" indent="-171450" eaLnBrk="1" fontAlgn="auto" hangingPunct="1">
              <a:spcBef>
                <a:spcPts val="0"/>
              </a:spcBef>
              <a:spcAft>
                <a:spcPts val="0"/>
              </a:spcAft>
              <a:buFont typeface="Arial"/>
              <a:buChar char="•"/>
              <a:defRPr/>
            </a:pPr>
            <a:r>
              <a:rPr lang="en-US" dirty="0" smtClean="0"/>
              <a:t>Commerce will announce its preliminary decision on the AD investigation on May 17, 2012</a:t>
            </a:r>
          </a:p>
          <a:p>
            <a:pPr marL="171450" indent="-171450" eaLnBrk="1" fontAlgn="auto" hangingPunct="1">
              <a:spcBef>
                <a:spcPts val="0"/>
              </a:spcBef>
              <a:spcAft>
                <a:spcPts val="0"/>
              </a:spcAft>
              <a:buFont typeface="Arial"/>
              <a:buChar char="•"/>
              <a:defRPr/>
            </a:pPr>
            <a:r>
              <a:rPr lang="en-US" dirty="0" smtClean="0"/>
              <a:t>Commerce will make its final decision on June 4, 2012</a:t>
            </a:r>
          </a:p>
          <a:p>
            <a:pPr marL="171450" indent="-171450" eaLnBrk="1" fontAlgn="auto" hangingPunct="1">
              <a:spcBef>
                <a:spcPts val="0"/>
              </a:spcBef>
              <a:spcAft>
                <a:spcPts val="0"/>
              </a:spcAft>
              <a:buFont typeface="Arial"/>
              <a:buChar char="•"/>
              <a:defRPr/>
            </a:pPr>
            <a:r>
              <a:rPr lang="en-US" dirty="0" smtClean="0"/>
              <a:t>The ITC will make its final injury determination on July 19, 2012</a:t>
            </a:r>
          </a:p>
          <a:p>
            <a:pPr marL="171450" indent="-171450" eaLnBrk="1" fontAlgn="auto" hangingPunct="1">
              <a:spcBef>
                <a:spcPts val="0"/>
              </a:spcBef>
              <a:spcAft>
                <a:spcPts val="0"/>
              </a:spcAft>
              <a:buFont typeface="Arial"/>
              <a:buChar char="•"/>
              <a:defRPr/>
            </a:pPr>
            <a:endParaRPr lang="en-US" dirty="0" smtClean="0"/>
          </a:p>
          <a:p>
            <a:pPr marL="171450" indent="-171450" eaLnBrk="1" fontAlgn="auto" hangingPunct="1">
              <a:spcBef>
                <a:spcPts val="0"/>
              </a:spcBef>
              <a:spcAft>
                <a:spcPts val="0"/>
              </a:spcAft>
              <a:buFont typeface="Arial"/>
              <a:buChar char="•"/>
              <a:defRPr/>
            </a:pPr>
            <a:r>
              <a:rPr lang="en-US" dirty="0" smtClean="0"/>
              <a:t>The Chinese government has announced plans to squeeze out U.S. </a:t>
            </a:r>
            <a:r>
              <a:rPr lang="en-US" dirty="0" err="1" smtClean="0"/>
              <a:t>polysilicon</a:t>
            </a:r>
            <a:r>
              <a:rPr lang="en-US" dirty="0" smtClean="0"/>
              <a:t> manufacturers</a:t>
            </a:r>
          </a:p>
          <a:p>
            <a:pPr marL="171450" indent="-171450" eaLnBrk="1" fontAlgn="auto" hangingPunct="1">
              <a:spcBef>
                <a:spcPts val="0"/>
              </a:spcBef>
              <a:spcAft>
                <a:spcPts val="0"/>
              </a:spcAft>
              <a:buFont typeface="Arial"/>
              <a:buChar char="•"/>
              <a:defRPr/>
            </a:pPr>
            <a:r>
              <a:rPr lang="en-US" u="sng" dirty="0" smtClean="0"/>
              <a:t>http://www.huffingtonpost.com/leo-hindery-jr/china-solar-panels-_b_1323568.html?ref=</a:t>
            </a:r>
            <a:r>
              <a:rPr lang="en-US" u="sng" dirty="0" err="1" smtClean="0"/>
              <a:t>technology&amp;ir</a:t>
            </a:r>
            <a:r>
              <a:rPr lang="en-US" u="sng" dirty="0" smtClean="0"/>
              <a:t>=Technology</a:t>
            </a:r>
          </a:p>
          <a:p>
            <a:pPr marL="171450" indent="-171450" eaLnBrk="1" fontAlgn="auto" hangingPunct="1">
              <a:spcBef>
                <a:spcPts val="0"/>
              </a:spcBef>
              <a:spcAft>
                <a:spcPts val="0"/>
              </a:spcAft>
              <a:buFont typeface="Arial"/>
              <a:buChar char="•"/>
              <a:defRPr/>
            </a:pPr>
            <a:endParaRPr lang="en-US" dirty="0" smtClean="0"/>
          </a:p>
          <a:p>
            <a:pPr marL="171450" indent="-171450" eaLnBrk="1" fontAlgn="auto" hangingPunct="1">
              <a:spcBef>
                <a:spcPts val="0"/>
              </a:spcBef>
              <a:spcAft>
                <a:spcPts val="0"/>
              </a:spcAft>
              <a:buFont typeface="Arial"/>
              <a:buNone/>
              <a:defRPr/>
            </a:pPr>
            <a:r>
              <a:rPr lang="en-US" u="sng" dirty="0" smtClean="0"/>
              <a:t>http://theenergycollective.com/jimpierobon/76523/guest-opinion-solarworld-states-its-case-tariffs-chinese-solar-panel-imports-xi-ji</a:t>
            </a:r>
          </a:p>
          <a:p>
            <a:pPr marL="171450" indent="-171450" eaLnBrk="1" fontAlgn="auto" hangingPunct="1">
              <a:spcBef>
                <a:spcPts val="0"/>
              </a:spcBef>
              <a:spcAft>
                <a:spcPts val="0"/>
              </a:spcAft>
              <a:buFont typeface="Arial"/>
              <a:buNone/>
              <a:defRPr/>
            </a:pPr>
            <a:r>
              <a:rPr lang="en-US" u="sng" dirty="0" smtClean="0"/>
              <a:t>http://www.pv-magazine.com/news/details/beitrag/us-doc-forestalls-finding-in-solarworld-trade-petition-until-march-20_100005921/</a:t>
            </a:r>
          </a:p>
          <a:p>
            <a:pPr marL="171450" indent="-171450" eaLnBrk="1" fontAlgn="auto" hangingPunct="1">
              <a:spcBef>
                <a:spcPts val="0"/>
              </a:spcBef>
              <a:spcAft>
                <a:spcPts val="0"/>
              </a:spcAft>
              <a:buFont typeface="Arial"/>
              <a:buNone/>
              <a:defRPr/>
            </a:pPr>
            <a:endParaRPr lang="en-US" u="sng" dirty="0" smtClean="0"/>
          </a:p>
          <a:p>
            <a:pPr marL="171450" indent="-171450" eaLnBrk="1" fontAlgn="auto" hangingPunct="1">
              <a:spcBef>
                <a:spcPts val="0"/>
              </a:spcBef>
              <a:spcAft>
                <a:spcPts val="0"/>
              </a:spcAft>
              <a:buFont typeface="Arial"/>
              <a:buNone/>
              <a:defRPr/>
            </a:pPr>
            <a:endParaRPr lang="en-US" u="sng" dirty="0"/>
          </a:p>
        </p:txBody>
      </p:sp>
      <p:sp>
        <p:nvSpPr>
          <p:cNvPr id="645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E61AA15-6C48-4CF0-BB63-F58B7D045DD6}" type="slidenum">
              <a:rPr lang="en-US"/>
              <a:pPr fontAlgn="base">
                <a:spcBef>
                  <a:spcPct val="0"/>
                </a:spcBef>
                <a:spcAft>
                  <a:spcPct val="0"/>
                </a:spcAft>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pPr marL="171450" indent="-171450" eaLnBrk="1" hangingPunct="1">
              <a:lnSpc>
                <a:spcPct val="80000"/>
              </a:lnSpc>
              <a:spcBef>
                <a:spcPct val="0"/>
              </a:spcBef>
              <a:buFontTx/>
              <a:buChar char="•"/>
            </a:pPr>
            <a:r>
              <a:rPr lang="en-US" sz="1100" smtClean="0"/>
              <a:t>Ongoing Case in WTO: </a:t>
            </a:r>
          </a:p>
          <a:p>
            <a:pPr marL="628650" lvl="1" indent="-171450" eaLnBrk="1" hangingPunct="1">
              <a:lnSpc>
                <a:spcPct val="80000"/>
              </a:lnSpc>
              <a:spcBef>
                <a:spcPct val="0"/>
              </a:spcBef>
              <a:buFontTx/>
              <a:buChar char="•"/>
            </a:pPr>
            <a:r>
              <a:rPr lang="en-US" sz="1100" smtClean="0"/>
              <a:t>The Japan-Canada dispute began on September 13, 2010, when Japan complained that the province of Ontario had established a feed-in tariff program, several aspects of which violated Canada’s commitments under the WTO’s Agreement on Subsidies and Countervailing Measures (SCM Agreement) and its Agreement on Trade-Related Investment Measures (TRIMS Agreement) (WTO, 2010). </a:t>
            </a:r>
          </a:p>
          <a:p>
            <a:pPr marL="628650" lvl="1" indent="-171450" eaLnBrk="1" hangingPunct="1">
              <a:lnSpc>
                <a:spcPct val="80000"/>
              </a:lnSpc>
              <a:spcBef>
                <a:spcPct val="0"/>
              </a:spcBef>
              <a:buFontTx/>
              <a:buChar char="•"/>
            </a:pPr>
            <a:r>
              <a:rPr lang="en-US" sz="1100" smtClean="0"/>
              <a:t>A panel was composed on October 6, 2011. </a:t>
            </a:r>
            <a:r>
              <a:rPr lang="en-US" sz="1100" b="1" smtClean="0"/>
              <a:t>The panel majority dismissed Japan’s allegations on the grounds that Japan had failed to establish the existence of a subsidy and, therefore, that there was no basis to uphold Japan’s subsidization arguments.</a:t>
            </a:r>
          </a:p>
          <a:p>
            <a:pPr marL="171450" indent="-171450" eaLnBrk="1" hangingPunct="1">
              <a:lnSpc>
                <a:spcPct val="80000"/>
              </a:lnSpc>
              <a:spcBef>
                <a:spcPct val="0"/>
              </a:spcBef>
            </a:pPr>
            <a:r>
              <a:rPr lang="en-US" sz="1100" u="sng" smtClean="0">
                <a:hlinkClick r:id="rId3"/>
              </a:rPr>
              <a:t>http://www.wto.org/english/thewto_e/whatis_e/tif_e/agrm8_e.htm</a:t>
            </a:r>
            <a:endParaRPr lang="en-US" sz="1100" u="sng" smtClean="0"/>
          </a:p>
          <a:p>
            <a:pPr marL="171450" indent="-171450" eaLnBrk="1" hangingPunct="1">
              <a:lnSpc>
                <a:spcPct val="80000"/>
              </a:lnSpc>
              <a:spcBef>
                <a:spcPct val="0"/>
              </a:spcBef>
            </a:pPr>
            <a:r>
              <a:rPr lang="en-US" sz="1000" smtClean="0"/>
              <a:t>http://www.wto.org/english/tratop_e/dispu_e/cases_e/ds412_e.htm</a:t>
            </a:r>
            <a:endParaRPr lang="en-US" sz="1100" smtClean="0"/>
          </a:p>
          <a:p>
            <a:pPr marL="171450" indent="-171450" eaLnBrk="1" hangingPunct="1">
              <a:lnSpc>
                <a:spcPct val="80000"/>
              </a:lnSpc>
              <a:spcBef>
                <a:spcPct val="0"/>
              </a:spcBef>
            </a:pPr>
            <a:endParaRPr lang="en-US" sz="1100" i="1" smtClean="0"/>
          </a:p>
          <a:p>
            <a:pPr marL="171450" indent="-171450" eaLnBrk="1" hangingPunct="1">
              <a:lnSpc>
                <a:spcPct val="80000"/>
              </a:lnSpc>
              <a:spcBef>
                <a:spcPct val="0"/>
              </a:spcBef>
            </a:pPr>
            <a:r>
              <a:rPr lang="en-US" sz="1100" i="1" smtClean="0"/>
              <a:t>Similar Case: </a:t>
            </a:r>
          </a:p>
          <a:p>
            <a:pPr marL="171450" indent="-171450" eaLnBrk="1" hangingPunct="1">
              <a:lnSpc>
                <a:spcPct val="80000"/>
              </a:lnSpc>
              <a:spcBef>
                <a:spcPct val="0"/>
              </a:spcBef>
              <a:buFontTx/>
              <a:buChar char="•"/>
            </a:pPr>
            <a:r>
              <a:rPr lang="en-US" sz="1100" i="1" smtClean="0"/>
              <a:t>A similar dispute between the US and China, over Chinese wind power subsidies that required domestic content (WTO, 2011), was announced as amicably settled in consultations. The terms of the agreement involve China’s termination of the program in question.  </a:t>
            </a:r>
          </a:p>
          <a:p>
            <a:pPr marL="171450" indent="-171450" eaLnBrk="1" hangingPunct="1">
              <a:lnSpc>
                <a:spcPct val="80000"/>
              </a:lnSpc>
              <a:spcBef>
                <a:spcPct val="0"/>
              </a:spcBef>
            </a:pPr>
            <a:r>
              <a:rPr lang="en-US" sz="1100" u="sng" smtClean="0">
                <a:hlinkClick r:id="rId4"/>
              </a:rPr>
              <a:t>http://www.globalsubsidies.org/subsidy-watch/commentary/renewable-energy-subsidies-and-wto-wrong-law-and-wrong-venue</a:t>
            </a:r>
            <a:endParaRPr lang="en-US" sz="1100" u="sng" smtClean="0"/>
          </a:p>
          <a:p>
            <a:pPr marL="171450" indent="-171450" eaLnBrk="1" hangingPunct="1">
              <a:lnSpc>
                <a:spcPct val="80000"/>
              </a:lnSpc>
              <a:spcBef>
                <a:spcPct val="0"/>
              </a:spcBef>
            </a:pPr>
            <a:endParaRPr lang="en-US" sz="1100" smtClean="0">
              <a:solidFill>
                <a:srgbClr val="376092"/>
              </a:solidFill>
              <a:latin typeface="Eurostile"/>
              <a:ea typeface="Eurostile"/>
              <a:cs typeface="Eurostile"/>
            </a:endParaRPr>
          </a:p>
          <a:p>
            <a:pPr marL="171450" indent="-171450" eaLnBrk="1" hangingPunct="1">
              <a:lnSpc>
                <a:spcPct val="80000"/>
              </a:lnSpc>
              <a:spcBef>
                <a:spcPct val="0"/>
              </a:spcBef>
            </a:pPr>
            <a:r>
              <a:rPr lang="en-US" sz="1100" b="1" smtClean="0">
                <a:solidFill>
                  <a:srgbClr val="376092"/>
                </a:solidFill>
                <a:latin typeface="Eurostile"/>
                <a:ea typeface="Eurostile"/>
                <a:cs typeface="Eurostile"/>
              </a:rPr>
              <a:t>Government-to-Government Challenges of Subsidies</a:t>
            </a:r>
          </a:p>
          <a:p>
            <a:pPr marL="171450" indent="-171450" eaLnBrk="1" hangingPunct="1">
              <a:lnSpc>
                <a:spcPct val="80000"/>
              </a:lnSpc>
              <a:spcBef>
                <a:spcPct val="0"/>
              </a:spcBef>
              <a:buFontTx/>
              <a:buChar char="•"/>
            </a:pPr>
            <a:r>
              <a:rPr lang="en-US" sz="1100" smtClean="0">
                <a:solidFill>
                  <a:srgbClr val="376092"/>
                </a:solidFill>
                <a:latin typeface="Eurostile"/>
                <a:ea typeface="Eurostile"/>
                <a:cs typeface="Eurostile"/>
              </a:rPr>
              <a:t>Rarely used, best example would be the case between US and EU concerning alleged subsidies to the production of large civil aircraft (LCA).</a:t>
            </a:r>
          </a:p>
          <a:p>
            <a:pPr marL="171450" indent="-171450" eaLnBrk="1" hangingPunct="1">
              <a:lnSpc>
                <a:spcPct val="80000"/>
              </a:lnSpc>
              <a:spcBef>
                <a:spcPct val="0"/>
              </a:spcBef>
            </a:pPr>
            <a:r>
              <a:rPr lang="en-US" sz="1100" u="sng" smtClean="0">
                <a:hlinkClick r:id="rId5"/>
              </a:rPr>
              <a:t>http://www.akingump.com/files/Publication/4f9cc541-a885-4762-bd0f-30c88365dfc5/Presentation/PublicationAttachment/0f334169-e46d-4f63-ac81-36a481f46b44/reprint_%20Janzen.pdf</a:t>
            </a:r>
            <a:endParaRPr lang="en-US" sz="1100" u="sng" smtClean="0"/>
          </a:p>
          <a:p>
            <a:pPr marL="171450" indent="-171450" eaLnBrk="1" hangingPunct="1">
              <a:lnSpc>
                <a:spcPct val="80000"/>
              </a:lnSpc>
              <a:spcBef>
                <a:spcPct val="0"/>
              </a:spcBef>
            </a:pPr>
            <a:r>
              <a:rPr lang="en-US" sz="1100" u="sng" smtClean="0">
                <a:hlinkClick r:id="rId6"/>
              </a:rPr>
              <a:t>http://www.ustr.gov/about-us/press-office/press-releases/2011/march/united-states-prevails-wto-dispute-over-large-civil</a:t>
            </a:r>
            <a:endParaRPr lang="en-US" sz="1100" smtClean="0"/>
          </a:p>
          <a:p>
            <a:pPr marL="171450" indent="-171450" eaLnBrk="1" hangingPunct="1">
              <a:lnSpc>
                <a:spcPct val="80000"/>
              </a:lnSpc>
              <a:spcBef>
                <a:spcPct val="0"/>
              </a:spcBef>
            </a:pPr>
            <a:endParaRPr lang="en-US" sz="1100" smtClean="0"/>
          </a:p>
          <a:p>
            <a:pPr marL="171450" indent="-171450" eaLnBrk="1" hangingPunct="1">
              <a:lnSpc>
                <a:spcPct val="80000"/>
              </a:lnSpc>
              <a:spcBef>
                <a:spcPct val="0"/>
              </a:spcBef>
            </a:pPr>
            <a:endParaRPr lang="en-US" sz="1100" smtClean="0"/>
          </a:p>
        </p:txBody>
      </p:sp>
      <p:sp>
        <p:nvSpPr>
          <p:cNvPr id="665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E2165E4-A5DC-432B-8969-A3815DCE8057}" type="slidenum">
              <a:rPr lang="en-US">
                <a:solidFill>
                  <a:srgbClr val="000000"/>
                </a:solidFill>
              </a:rPr>
              <a:pPr fontAlgn="base">
                <a:spcBef>
                  <a:spcPct val="0"/>
                </a:spcBef>
                <a:spcAft>
                  <a:spcPct val="0"/>
                </a:spcAft>
                <a:defRPr/>
              </a:pPr>
              <a:t>23</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86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DF4C9FF-E63A-403B-9F01-4E2AE51F9E67}" type="slidenum">
              <a:rPr lang="en-US"/>
              <a:pPr fontAlgn="base">
                <a:spcBef>
                  <a:spcPct val="0"/>
                </a:spcBef>
                <a:spcAft>
                  <a:spcPct val="0"/>
                </a:spcAft>
                <a:defRPr/>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marL="171450" indent="-171450" eaLnBrk="1" fontAlgn="auto" hangingPunct="1">
              <a:spcBef>
                <a:spcPts val="0"/>
              </a:spcBef>
              <a:spcAft>
                <a:spcPts val="0"/>
              </a:spcAft>
              <a:buFont typeface="Arial"/>
              <a:buChar char="•"/>
              <a:defRPr/>
            </a:pPr>
            <a:r>
              <a:rPr lang="en-US" dirty="0" smtClean="0"/>
              <a:t>Legislative activity including that of Sen. Ron Wyden (D-Oregon) .</a:t>
            </a:r>
          </a:p>
          <a:p>
            <a:pPr marL="171450" indent="-171450" eaLnBrk="1" fontAlgn="auto" hangingPunct="1">
              <a:spcBef>
                <a:spcPts val="0"/>
              </a:spcBef>
              <a:spcAft>
                <a:spcPts val="0"/>
              </a:spcAft>
              <a:buFont typeface="Arial"/>
              <a:buChar char="•"/>
              <a:defRPr/>
            </a:pPr>
            <a:r>
              <a:rPr lang="en-US" dirty="0" smtClean="0"/>
              <a:t>Calls for multilateral response. Former Deputy Trade Representative Ira Shapiro.</a:t>
            </a:r>
          </a:p>
          <a:p>
            <a:pPr marL="171450" indent="-171450" eaLnBrk="1" fontAlgn="auto" hangingPunct="1">
              <a:spcBef>
                <a:spcPts val="0"/>
              </a:spcBef>
              <a:spcAft>
                <a:spcPts val="0"/>
              </a:spcAft>
              <a:buFont typeface="Arial"/>
              <a:buChar char="•"/>
              <a:defRPr/>
            </a:pPr>
            <a:r>
              <a:rPr lang="en-US" dirty="0" smtClean="0"/>
              <a:t>House Minority Whip </a:t>
            </a:r>
            <a:r>
              <a:rPr lang="en-US" dirty="0" err="1" smtClean="0"/>
              <a:t>Steny</a:t>
            </a:r>
            <a:r>
              <a:rPr lang="en-US" dirty="0" smtClean="0"/>
              <a:t> Hoyer (D-MD) told reporters on September 6, 2011 that House Democrats would push for a vote on a bill to direct the Commerce Department to investigate alleged  Chinese "</a:t>
            </a:r>
            <a:r>
              <a:rPr lang="en-US" dirty="0" smtClean="0">
                <a:hlinkClick r:id="rId3" tooltip="Full coverage of currency"/>
              </a:rPr>
              <a:t>currency</a:t>
            </a:r>
            <a:r>
              <a:rPr lang="en-US" dirty="0" smtClean="0"/>
              <a:t> manipulation" as an actionable subsidy under U.S. trade law.</a:t>
            </a:r>
          </a:p>
          <a:p>
            <a:pPr marL="171450" indent="-171450" eaLnBrk="1" fontAlgn="auto" hangingPunct="1">
              <a:spcBef>
                <a:spcPts val="0"/>
              </a:spcBef>
              <a:spcAft>
                <a:spcPts val="0"/>
              </a:spcAft>
              <a:buFont typeface="Arial"/>
              <a:buChar char="•"/>
              <a:defRPr/>
            </a:pPr>
            <a:r>
              <a:rPr lang="en-US" dirty="0" smtClean="0"/>
              <a:t>Senate passed a bill in October 2011 for the US to calculate currency undervaluation to determine if and to what extent imports are unfairly priced</a:t>
            </a:r>
          </a:p>
          <a:p>
            <a:pPr lvl="1" eaLnBrk="1" fontAlgn="auto" hangingPunct="1">
              <a:spcBef>
                <a:spcPts val="0"/>
              </a:spcBef>
              <a:spcAft>
                <a:spcPts val="0"/>
              </a:spcAft>
              <a:buFont typeface="Arial"/>
              <a:buNone/>
              <a:defRPr/>
            </a:pPr>
            <a:r>
              <a:rPr lang="en-US" dirty="0" smtClean="0"/>
              <a:t> </a:t>
            </a:r>
          </a:p>
          <a:p>
            <a:pPr eaLnBrk="1" fontAlgn="auto" hangingPunct="1">
              <a:spcBef>
                <a:spcPts val="0"/>
              </a:spcBef>
              <a:spcAft>
                <a:spcPts val="0"/>
              </a:spcAft>
              <a:buFont typeface="Arial"/>
              <a:buNone/>
              <a:defRPr/>
            </a:pPr>
            <a:r>
              <a:rPr lang="en-US" dirty="0" smtClean="0">
                <a:hlinkClick r:id="rId4"/>
              </a:rPr>
              <a:t>http://democrats.waysandmeans.house.gov/media/pdf/111/2010Sep15_Shapiro_Testimony.pdf</a:t>
            </a:r>
            <a:endParaRPr lang="en-US" dirty="0" smtClean="0"/>
          </a:p>
          <a:p>
            <a:pPr eaLnBrk="1" fontAlgn="auto" hangingPunct="1">
              <a:spcBef>
                <a:spcPts val="0"/>
              </a:spcBef>
              <a:spcAft>
                <a:spcPts val="0"/>
              </a:spcAft>
              <a:buFont typeface="Arial"/>
              <a:buNone/>
              <a:defRPr/>
            </a:pPr>
            <a:r>
              <a:rPr lang="en-US" dirty="0" smtClean="0">
                <a:hlinkClick r:id="rId5"/>
              </a:rPr>
              <a:t>http://af.reuters.com/article/energyOilNews/idAFN1E78716U20110908?pageNumber=1&amp;virtualBrandChannel=0</a:t>
            </a:r>
            <a:endParaRPr lang="en-US" dirty="0" smtClean="0"/>
          </a:p>
          <a:p>
            <a:pPr eaLnBrk="1" fontAlgn="auto" hangingPunct="1">
              <a:spcBef>
                <a:spcPts val="0"/>
              </a:spcBef>
              <a:spcAft>
                <a:spcPts val="0"/>
              </a:spcAft>
              <a:buFont typeface="Arial"/>
              <a:buNone/>
              <a:defRPr/>
            </a:pPr>
            <a:r>
              <a:rPr lang="en-US" dirty="0" smtClean="0">
                <a:hlinkClick r:id="rId6"/>
              </a:rPr>
              <a:t>http://www.reuters.com/article/2011/09/06/us-usa-china-trade-idUSTRE78573H20110906</a:t>
            </a:r>
            <a:endParaRPr lang="en-US" dirty="0" smtClean="0"/>
          </a:p>
          <a:p>
            <a:pPr marL="171450" indent="-171450" eaLnBrk="1" fontAlgn="auto" hangingPunct="1">
              <a:spcBef>
                <a:spcPts val="0"/>
              </a:spcBef>
              <a:spcAft>
                <a:spcPts val="0"/>
              </a:spcAft>
              <a:buFont typeface="Arial"/>
              <a:buChar char="•"/>
              <a:defRPr/>
            </a:pPr>
            <a:endParaRPr lang="en-US" dirty="0"/>
          </a:p>
        </p:txBody>
      </p:sp>
      <p:sp>
        <p:nvSpPr>
          <p:cNvPr id="706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2A9CEDC-8381-4451-B8A6-A7B08BD4D97B}" type="slidenum">
              <a:rPr lang="en-US"/>
              <a:pPr fontAlgn="base">
                <a:spcBef>
                  <a:spcPct val="0"/>
                </a:spcBef>
                <a:spcAft>
                  <a:spcPct val="0"/>
                </a:spcAft>
                <a:defRPr/>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hlinkClick r:id="rId3"/>
              </a:rPr>
              <a:t>http://thehill.com/blogs/congress-blog/economy-a-budget/119183-chinas-currency-manipulation-flipping-off-america-</a:t>
            </a:r>
            <a:endParaRPr lang="en-US" smtClean="0"/>
          </a:p>
          <a:p>
            <a:pPr eaLnBrk="1" hangingPunct="1">
              <a:spcBef>
                <a:spcPct val="0"/>
              </a:spcBef>
            </a:pPr>
            <a:endParaRPr lang="en-US" smtClean="0"/>
          </a:p>
          <a:p>
            <a:pPr eaLnBrk="1" hangingPunct="1">
              <a:spcBef>
                <a:spcPct val="0"/>
              </a:spcBef>
            </a:pPr>
            <a:r>
              <a:rPr lang="en-US" smtClean="0">
                <a:hlinkClick r:id="rId4"/>
              </a:rPr>
              <a:t>http://brown.senate.gov/newsroom/press_releases/release/?id=8855c0da-f4f5-4776-a939-9b062be3c9c7</a:t>
            </a:r>
            <a:endParaRPr lang="en-US" smtClean="0"/>
          </a:p>
          <a:p>
            <a:pPr eaLnBrk="1" hangingPunct="1">
              <a:spcBef>
                <a:spcPct val="0"/>
              </a:spcBef>
            </a:pPr>
            <a:endParaRPr lang="en-US" smtClean="0"/>
          </a:p>
          <a:p>
            <a:pPr eaLnBrk="1" hangingPunct="1">
              <a:spcBef>
                <a:spcPct val="0"/>
              </a:spcBef>
              <a:buFontTx/>
              <a:buChar char="•"/>
            </a:pPr>
            <a:r>
              <a:rPr lang="en-US" smtClean="0"/>
              <a:t> RMB expected to appreciate less than 5% in 2012, will still be undervalued</a:t>
            </a:r>
          </a:p>
          <a:p>
            <a:pPr eaLnBrk="1" hangingPunct="1">
              <a:spcBef>
                <a:spcPct val="0"/>
              </a:spcBef>
              <a:buFontTx/>
              <a:buChar char="•"/>
            </a:pPr>
            <a:r>
              <a:rPr lang="en-US" smtClean="0"/>
              <a:t> In 2004, the Yuan ended the year 8.28 to the dollar. In 2011, it ended the year 6.31 to the dollar, a 24-percent rise. In 2004, America’s trade deficit with China was $162 billion; in 2011, it was $295 billion. Those demanding a 30 percent appreciation got most of it—and the trade deficit mushroomed $133 billion</a:t>
            </a:r>
          </a:p>
          <a:p>
            <a:pPr eaLnBrk="1" hangingPunct="1">
              <a:spcBef>
                <a:spcPct val="0"/>
              </a:spcBef>
              <a:buFontTx/>
              <a:buChar char="•"/>
            </a:pPr>
            <a:r>
              <a:rPr lang="en-US" smtClean="0"/>
              <a:t> the trade deficit persists despite exchange rate moves</a:t>
            </a:r>
          </a:p>
          <a:p>
            <a:pPr eaLnBrk="1" hangingPunct="1">
              <a:spcBef>
                <a:spcPct val="0"/>
              </a:spcBef>
              <a:buFontTx/>
              <a:buChar char="•"/>
            </a:pPr>
            <a:endParaRPr lang="en-US" smtClean="0"/>
          </a:p>
          <a:p>
            <a:pPr eaLnBrk="1" hangingPunct="1">
              <a:spcBef>
                <a:spcPct val="0"/>
              </a:spcBef>
              <a:buFontTx/>
              <a:buChar char="•"/>
            </a:pPr>
            <a:r>
              <a:rPr lang="en-US" smtClean="0"/>
              <a:t> On March 14, 2012 Chinese Premier Wen Jiabao suggested that the appreciation of China’s currency was ending.  He said that the Yuan was close to a level of equilibrium, though China would push for “a relatively big scale” of two-way fluctuation for the Yuan</a:t>
            </a:r>
          </a:p>
          <a:p>
            <a:pPr eaLnBrk="1" hangingPunct="1">
              <a:spcBef>
                <a:spcPct val="0"/>
              </a:spcBef>
              <a:buFontTx/>
              <a:buChar char="•"/>
            </a:pPr>
            <a:r>
              <a:rPr lang="en-US" u="sng" smtClean="0"/>
              <a:t> http://online.wsj.com/article/SB10001424052702304450004577280331907336736.html?mod=googlenews_wsj</a:t>
            </a:r>
          </a:p>
          <a:p>
            <a:pPr eaLnBrk="1" hangingPunct="1">
              <a:spcBef>
                <a:spcPct val="0"/>
              </a:spcBef>
              <a:buFontTx/>
              <a:buChar char="•"/>
            </a:pPr>
            <a:r>
              <a:rPr lang="en-US" u="sng" smtClean="0"/>
              <a:t>http://abcnews.go.com/Business/wireStory/wen-rise-chinas-yuan-15916050#.T2ERs8xrrqo</a:t>
            </a:r>
          </a:p>
          <a:p>
            <a:pPr eaLnBrk="1" hangingPunct="1">
              <a:spcBef>
                <a:spcPct val="0"/>
              </a:spcBef>
              <a:buFontTx/>
              <a:buChar char="•"/>
            </a:pPr>
            <a:endParaRPr lang="en-US" smtClean="0"/>
          </a:p>
          <a:p>
            <a:pPr eaLnBrk="1" hangingPunct="1">
              <a:spcBef>
                <a:spcPct val="0"/>
              </a:spcBef>
              <a:buFontTx/>
              <a:buChar char="•"/>
            </a:pPr>
            <a:r>
              <a:rPr lang="en-US" smtClean="0"/>
              <a:t> On April 16, 2012, People’s Bank of China widened the Yuan’s daily trading band from 0.5% to 1%, allowing for greater flexibility of the Yuan.  This is the first widening since 2007.  Both the Obama Administration and the IMF are pleased, calling this a significant step in the right direction.</a:t>
            </a:r>
          </a:p>
          <a:p>
            <a:pPr eaLnBrk="1" hangingPunct="1">
              <a:spcBef>
                <a:spcPct val="0"/>
              </a:spcBef>
              <a:buFontTx/>
              <a:buChar char="•"/>
            </a:pPr>
            <a:r>
              <a:rPr lang="en-US" smtClean="0"/>
              <a:t> </a:t>
            </a:r>
            <a:r>
              <a:rPr lang="en-US" u="sng" smtClean="0"/>
              <a:t>http://www.globalresearch.ca/index.php?context=va&amp;aid=30507</a:t>
            </a:r>
          </a:p>
          <a:p>
            <a:pPr eaLnBrk="1" hangingPunct="1">
              <a:spcBef>
                <a:spcPct val="0"/>
              </a:spcBef>
              <a:buFontTx/>
              <a:buChar char="•"/>
            </a:pPr>
            <a:r>
              <a:rPr lang="en-US" u="sng" smtClean="0"/>
              <a:t> http://www.bloomberg.com/news/2012-04-19/yuan-band-may-challenge-companies-china-academic-says.html</a:t>
            </a:r>
          </a:p>
          <a:p>
            <a:pPr eaLnBrk="1" hangingPunct="1">
              <a:spcBef>
                <a:spcPct val="0"/>
              </a:spcBef>
              <a:buFontTx/>
              <a:buChar char="•"/>
            </a:pPr>
            <a:endParaRPr lang="en-US" smtClean="0"/>
          </a:p>
          <a:p>
            <a:pPr eaLnBrk="1" hangingPunct="1">
              <a:spcBef>
                <a:spcPct val="0"/>
              </a:spcBef>
            </a:pPr>
            <a:r>
              <a:rPr lang="en-US" u="sng" smtClean="0"/>
              <a:t>http://www.ft.com/intl/cms/s/0/8d773dbc-1c2a-11e1-9631-00144feabdc0.html#axzz1ngceMqTg</a:t>
            </a:r>
          </a:p>
          <a:p>
            <a:pPr eaLnBrk="1" hangingPunct="1">
              <a:spcBef>
                <a:spcPct val="0"/>
              </a:spcBef>
            </a:pPr>
            <a:r>
              <a:rPr lang="en-US" u="sng" smtClean="0"/>
              <a:t>http://www.economist.com/node/21532288</a:t>
            </a:r>
          </a:p>
          <a:p>
            <a:pPr eaLnBrk="1" hangingPunct="1">
              <a:spcBef>
                <a:spcPct val="0"/>
              </a:spcBef>
            </a:pPr>
            <a:r>
              <a:rPr lang="en-US" u="sng" smtClean="0"/>
              <a:t>http://www.nytimes.com/2012/02/16/business/global/appreciation-in-chinas-currency-goes-largely-unnoted.html</a:t>
            </a:r>
          </a:p>
          <a:p>
            <a:pPr eaLnBrk="1" hangingPunct="1">
              <a:spcBef>
                <a:spcPct val="0"/>
              </a:spcBef>
            </a:pPr>
            <a:r>
              <a:rPr lang="en-US" u="sng" smtClean="0"/>
              <a:t>http://blog.heritage.org/2012/02/13/some-truths-about-trade/</a:t>
            </a:r>
          </a:p>
        </p:txBody>
      </p:sp>
      <p:sp>
        <p:nvSpPr>
          <p:cNvPr id="727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863C60-40D1-4DCE-B910-10BBC6EDE095}" type="slidenum">
              <a:rPr lang="en-US"/>
              <a:pPr fontAlgn="base">
                <a:spcBef>
                  <a:spcPct val="0"/>
                </a:spcBef>
                <a:spcAft>
                  <a:spcPct val="0"/>
                </a:spcAft>
                <a:defRPr/>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47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238D2A-36F3-42A7-83DA-BE5F4A082FDD}" type="slidenum">
              <a:rPr lang="en-US"/>
              <a:pPr fontAlgn="base">
                <a:spcBef>
                  <a:spcPct val="0"/>
                </a:spcBef>
                <a:spcAft>
                  <a:spcPct val="0"/>
                </a:spcAft>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marL="171450" indent="-171450" eaLnBrk="1" fontAlgn="auto" hangingPunct="1">
              <a:spcBef>
                <a:spcPts val="0"/>
              </a:spcBef>
              <a:spcAft>
                <a:spcPts val="0"/>
              </a:spcAft>
              <a:buFont typeface="Arial"/>
              <a:buChar char="•"/>
              <a:defRPr/>
            </a:pPr>
            <a:r>
              <a:rPr lang="en-US" dirty="0" smtClean="0"/>
              <a:t>While China produces over 90% of Rare Earths, they only possess about 50% of global reserves</a:t>
            </a:r>
          </a:p>
          <a:p>
            <a:pPr marL="171450" indent="-171450" eaLnBrk="1" fontAlgn="auto" hangingPunct="1">
              <a:spcBef>
                <a:spcPts val="0"/>
              </a:spcBef>
              <a:spcAft>
                <a:spcPts val="0"/>
              </a:spcAft>
              <a:buFont typeface="Arial"/>
              <a:buChar char="•"/>
              <a:defRPr/>
            </a:pPr>
            <a:r>
              <a:rPr lang="en-US" dirty="0" smtClean="0"/>
              <a:t>The Chinese government has used quotas and high taxes on exports to prevent foreign companies from obtaining the precious minerals easily unless the companies moved their factories to China.</a:t>
            </a:r>
          </a:p>
          <a:p>
            <a:pPr marL="171450" indent="-171450" eaLnBrk="1" fontAlgn="auto" hangingPunct="1">
              <a:spcBef>
                <a:spcPts val="0"/>
              </a:spcBef>
              <a:spcAft>
                <a:spcPts val="0"/>
              </a:spcAft>
              <a:buFont typeface="Arial"/>
              <a:buChar char="•"/>
              <a:defRPr/>
            </a:pPr>
            <a:r>
              <a:rPr lang="en-US" dirty="0" smtClean="0"/>
              <a:t>Prices have soared the last couple of years, and China is violating WTO rules according to some trade experts.</a:t>
            </a:r>
          </a:p>
          <a:p>
            <a:pPr marL="171450" indent="-171450" eaLnBrk="1" fontAlgn="auto" hangingPunct="1">
              <a:spcBef>
                <a:spcPts val="0"/>
              </a:spcBef>
              <a:spcAft>
                <a:spcPts val="0"/>
              </a:spcAft>
              <a:buFont typeface="Arial"/>
              <a:buChar char="•"/>
              <a:defRPr/>
            </a:pPr>
            <a:r>
              <a:rPr lang="en-US" dirty="0" smtClean="0"/>
              <a:t>China said it largely shut down its rare earth industry for three months to address pollution problems.</a:t>
            </a:r>
          </a:p>
          <a:p>
            <a:pPr marL="171450" indent="-171450" eaLnBrk="1" fontAlgn="auto" hangingPunct="1">
              <a:spcBef>
                <a:spcPts val="0"/>
              </a:spcBef>
              <a:spcAft>
                <a:spcPts val="0"/>
              </a:spcAft>
              <a:buFont typeface="Arial"/>
              <a:buChar char="•"/>
              <a:defRPr/>
            </a:pPr>
            <a:r>
              <a:rPr lang="en-US" dirty="0" smtClean="0"/>
              <a:t>By invoking environmental concerns, China attempted to circumvent international trade rules that prohibit export restrictions of vital materials.</a:t>
            </a:r>
          </a:p>
          <a:p>
            <a:pPr marL="171450" indent="-171450" eaLnBrk="1" fontAlgn="auto" hangingPunct="1">
              <a:spcBef>
                <a:spcPts val="0"/>
              </a:spcBef>
              <a:spcAft>
                <a:spcPts val="0"/>
              </a:spcAft>
              <a:buFont typeface="Arial"/>
              <a:buChar char="•"/>
              <a:defRPr/>
            </a:pPr>
            <a:r>
              <a:rPr lang="en-US" dirty="0" smtClean="0"/>
              <a:t>Furthermore, China consolidated its industry to four state-owned companies which, even if the WTO orders China to dismantle its export tariffs and quotas, could enable China to retain tight control over exports and continue to put pressure on foreign companies to relocate to China.</a:t>
            </a:r>
          </a:p>
          <a:p>
            <a:pPr eaLnBrk="1" fontAlgn="auto" hangingPunct="1">
              <a:spcBef>
                <a:spcPts val="0"/>
              </a:spcBef>
              <a:spcAft>
                <a:spcPts val="0"/>
              </a:spcAft>
              <a:defRPr/>
            </a:pPr>
            <a:endParaRPr lang="en-US" dirty="0" smtClean="0">
              <a:hlinkClick r:id="rId3"/>
            </a:endParaRPr>
          </a:p>
          <a:p>
            <a:pPr eaLnBrk="1" fontAlgn="auto" hangingPunct="1">
              <a:spcBef>
                <a:spcPts val="0"/>
              </a:spcBef>
              <a:spcAft>
                <a:spcPts val="0"/>
              </a:spcAft>
              <a:defRPr/>
            </a:pPr>
            <a:r>
              <a:rPr lang="en-US" dirty="0" smtClean="0">
                <a:hlinkClick r:id="rId3"/>
              </a:rPr>
              <a:t>http://www.extremetech.com/computing/122495-eu-japan-and-us-attack-chinese-rare-earth-monopoly</a:t>
            </a:r>
          </a:p>
          <a:p>
            <a:pPr eaLnBrk="1" fontAlgn="auto" hangingPunct="1">
              <a:spcBef>
                <a:spcPts val="0"/>
              </a:spcBef>
              <a:spcAft>
                <a:spcPts val="0"/>
              </a:spcAft>
              <a:defRPr/>
            </a:pPr>
            <a:r>
              <a:rPr lang="en-US" dirty="0" smtClean="0">
                <a:hlinkClick r:id="rId3"/>
              </a:rPr>
              <a:t>http://www.stewartlaw.com/stewartandstewart/Portals/1/Douments/GBD%20REE%20Paper%20Final.pdf</a:t>
            </a:r>
            <a:endParaRPr lang="en-US" dirty="0" smtClean="0"/>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hlinkClick r:id="rId4"/>
              </a:rPr>
              <a:t>http://af.reuters.com/article/metalsNews/idAFL4E7K108X20110901</a:t>
            </a:r>
            <a:endParaRPr lang="en-US" dirty="0" smtClean="0"/>
          </a:p>
          <a:p>
            <a:pPr eaLnBrk="1" fontAlgn="auto" hangingPunct="1">
              <a:spcBef>
                <a:spcPts val="0"/>
              </a:spcBef>
              <a:spcAft>
                <a:spcPts val="0"/>
              </a:spcAft>
              <a:defRPr/>
            </a:pPr>
            <a:r>
              <a:rPr lang="en-US" dirty="0" smtClean="0">
                <a:hlinkClick r:id="rId5"/>
              </a:rPr>
              <a:t>http://www.nytimes.com/2011/08/25/business/global/chasing-rare-earths-foreign-companies-expand-in-china.html?_r=1&amp;pagewanted=1</a:t>
            </a:r>
            <a:endParaRPr lang="en-US" dirty="0" smtClean="0"/>
          </a:p>
          <a:p>
            <a:pPr eaLnBrk="1" fontAlgn="auto" hangingPunct="1">
              <a:spcBef>
                <a:spcPts val="0"/>
              </a:spcBef>
              <a:spcAft>
                <a:spcPts val="0"/>
              </a:spcAft>
              <a:defRPr/>
            </a:pPr>
            <a:r>
              <a:rPr lang="en-US" dirty="0" smtClean="0">
                <a:hlinkClick r:id="rId6"/>
              </a:rPr>
              <a:t>http://www.bloomberg.com/news/2011-08-24/china-to-appeal-wto-raw-materials-finding-shen-says-correct-.html</a:t>
            </a:r>
            <a:endParaRPr lang="en-US" dirty="0" smtClean="0"/>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hlinkClick r:id="rId7"/>
              </a:rPr>
              <a:t>http://www.stewartlaw.com/stewartandstewart/TradeFlows/tabid/127/language/en-US/Default.aspx?udt_583_param_detail=526</a:t>
            </a:r>
            <a:endParaRPr lang="en-US" dirty="0" smtClean="0"/>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hlinkClick r:id="rId8"/>
              </a:rPr>
              <a:t>http://www.nytimes.com/2011/09/16/business/global/china-consolidates-control-of-rare-earth-industry.html?pagewanted=1</a:t>
            </a:r>
            <a:endParaRPr lang="en-US" dirty="0" smtClean="0"/>
          </a:p>
          <a:p>
            <a:pPr eaLnBrk="1" fontAlgn="auto" hangingPunct="1">
              <a:spcBef>
                <a:spcPts val="0"/>
              </a:spcBef>
              <a:spcAft>
                <a:spcPts val="0"/>
              </a:spcAft>
              <a:defRPr/>
            </a:pPr>
            <a:endParaRPr lang="en-US" dirty="0"/>
          </a:p>
        </p:txBody>
      </p:sp>
      <p:sp>
        <p:nvSpPr>
          <p:cNvPr id="768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076A08-2326-4BBA-B198-0D577B19F999}" type="slidenum">
              <a:rPr lang="en-US"/>
              <a:pPr fontAlgn="base">
                <a:spcBef>
                  <a:spcPct val="0"/>
                </a:spcBef>
                <a:spcAft>
                  <a:spcPct val="0"/>
                </a:spcAft>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bwMode="auto">
          <a:noFill/>
          <a:ln>
            <a:solidFill>
              <a:srgbClr val="000000"/>
            </a:solidFill>
            <a:miter lim="800000"/>
            <a:headEnd/>
            <a:tailEnd/>
          </a:ln>
        </p:spPr>
      </p:sp>
      <p:sp>
        <p:nvSpPr>
          <p:cNvPr id="78850" name="Notes Placeholder 2"/>
          <p:cNvSpPr>
            <a:spLocks noGrp="1"/>
          </p:cNvSpPr>
          <p:nvPr>
            <p:ph type="body" idx="1"/>
          </p:nvPr>
        </p:nvSpPr>
        <p:spPr bwMode="auto">
          <a:noFill/>
        </p:spPr>
        <p:txBody>
          <a:bodyPr wrap="square" numCol="1" anchor="t" anchorCtr="0" compatLnSpc="1">
            <a:prstTxWarp prst="textNoShape">
              <a:avLst/>
            </a:prstTxWarp>
          </a:bodyPr>
          <a:lstStyle/>
          <a:p>
            <a:pPr marL="171450" indent="-171450" eaLnBrk="1" hangingPunct="1">
              <a:spcBef>
                <a:spcPct val="0"/>
              </a:spcBef>
              <a:buFontTx/>
              <a:buChar char="•"/>
            </a:pPr>
            <a:r>
              <a:rPr lang="en-US" sz="1000" smtClean="0"/>
              <a:t>EU, Mexico, and US filed separate WTO cases regarding Chinese export restrictions on a broad range of raw materials that are needed in the production of steel, chemicals, and aluminum.</a:t>
            </a:r>
          </a:p>
          <a:p>
            <a:pPr marL="171450" indent="-171450" eaLnBrk="1" hangingPunct="1">
              <a:spcBef>
                <a:spcPct val="0"/>
              </a:spcBef>
              <a:buFontTx/>
              <a:buChar char="•"/>
            </a:pPr>
            <a:r>
              <a:rPr lang="en-US" sz="1000" smtClean="0"/>
              <a:t>EU and Mexico won cases against China.</a:t>
            </a:r>
          </a:p>
          <a:p>
            <a:pPr marL="171450" indent="-171450" eaLnBrk="1" hangingPunct="1">
              <a:spcBef>
                <a:spcPct val="0"/>
              </a:spcBef>
              <a:buFontTx/>
              <a:buChar char="•"/>
            </a:pPr>
            <a:r>
              <a:rPr lang="en-US" sz="1000" smtClean="0"/>
              <a:t>In January 2012 the WTO decided in favor of the US.</a:t>
            </a:r>
          </a:p>
          <a:p>
            <a:pPr marL="171450" indent="-171450" eaLnBrk="1" hangingPunct="1">
              <a:spcBef>
                <a:spcPct val="0"/>
              </a:spcBef>
              <a:buFontTx/>
              <a:buChar char="•"/>
            </a:pPr>
            <a:r>
              <a:rPr lang="en-US" sz="1000" smtClean="0"/>
              <a:t>The panel found that China could not justify its policy on the grounds of protection of exhaustible resources for two reasons. First, because according to the panel this defense cannot be relied upon with respect to China's commitment to eliminate export duties, as set out in the Accession Protocol. Second, because the limitations in question did not lead to a reduction of extraction of minerals, but rather boosted domestic demand</a:t>
            </a:r>
          </a:p>
          <a:p>
            <a:pPr marL="171450" indent="-171450" eaLnBrk="1" hangingPunct="1">
              <a:spcBef>
                <a:spcPct val="0"/>
              </a:spcBef>
              <a:buFontTx/>
              <a:buChar char="•"/>
            </a:pPr>
            <a:r>
              <a:rPr lang="en-US" sz="1000" smtClean="0"/>
              <a:t>The WTO findings did not apply to materials designated as Rare Earths</a:t>
            </a:r>
          </a:p>
          <a:p>
            <a:pPr marL="171450" indent="-171450" eaLnBrk="1" hangingPunct="1">
              <a:spcBef>
                <a:spcPct val="0"/>
              </a:spcBef>
            </a:pPr>
            <a:endParaRPr lang="en-US" sz="1000" smtClean="0"/>
          </a:p>
          <a:p>
            <a:pPr marL="171450" indent="-171450" eaLnBrk="1" hangingPunct="1">
              <a:spcBef>
                <a:spcPct val="0"/>
              </a:spcBef>
            </a:pPr>
            <a:r>
              <a:rPr lang="en-US" sz="1000" smtClean="0"/>
              <a:t>After China appealed the decision, the Appellate Body:</a:t>
            </a:r>
          </a:p>
          <a:p>
            <a:pPr marL="171450" indent="-171450" eaLnBrk="1" hangingPunct="1">
              <a:spcBef>
                <a:spcPct val="0"/>
              </a:spcBef>
              <a:buFontTx/>
              <a:buChar char="•"/>
            </a:pPr>
            <a:r>
              <a:rPr lang="en-US" sz="1000" smtClean="0"/>
              <a:t> Upheld the panel recommendation for China’s export duties and quotas to follow its WTO obligations</a:t>
            </a:r>
          </a:p>
          <a:p>
            <a:pPr marL="171450" indent="-171450" eaLnBrk="1" hangingPunct="1">
              <a:spcBef>
                <a:spcPct val="0"/>
              </a:spcBef>
              <a:buFontTx/>
              <a:buChar char="•"/>
            </a:pPr>
            <a:r>
              <a:rPr lang="en-US" sz="1000" smtClean="0"/>
              <a:t> Upheld the panel finding that there was no basis for China’s Accession Protocol – no reason not to uphold obligations to WTO</a:t>
            </a:r>
          </a:p>
          <a:p>
            <a:pPr marL="171450" indent="-171450" eaLnBrk="1" hangingPunct="1">
              <a:spcBef>
                <a:spcPct val="0"/>
              </a:spcBef>
              <a:buFontTx/>
              <a:buChar char="•"/>
            </a:pPr>
            <a:r>
              <a:rPr lang="en-US" sz="1000" smtClean="0"/>
              <a:t> Upheld the panel finding that China’s export quota on refractory-grade bauxite was not temporarily applied</a:t>
            </a:r>
          </a:p>
          <a:p>
            <a:pPr marL="171450" indent="-171450" eaLnBrk="1" hangingPunct="1">
              <a:spcBef>
                <a:spcPct val="0"/>
              </a:spcBef>
              <a:buFontTx/>
              <a:buChar char="•"/>
            </a:pPr>
            <a:r>
              <a:rPr lang="en-US" sz="1000" smtClean="0"/>
              <a:t> Reversed the panel finding that trade restriction must be aimed at ensuring the effectiveness of domestic restrictions</a:t>
            </a:r>
          </a:p>
          <a:p>
            <a:pPr marL="171450" indent="-171450" eaLnBrk="1" hangingPunct="1">
              <a:spcBef>
                <a:spcPct val="0"/>
              </a:spcBef>
              <a:buFontTx/>
              <a:buChar char="•"/>
            </a:pPr>
            <a:r>
              <a:rPr lang="en-US" sz="1000" smtClean="0"/>
              <a:t> Declared moot and of no legal effect the panel’s rulings concerning claims related to export licensing requirements, minimum export price requirements, China's administration and allocation of export quotas, and fees and formalities in connection with exportation</a:t>
            </a:r>
          </a:p>
          <a:p>
            <a:pPr marL="171450" indent="-171450" eaLnBrk="1" hangingPunct="1">
              <a:spcBef>
                <a:spcPct val="0"/>
              </a:spcBef>
            </a:pPr>
            <a:r>
              <a:rPr lang="en-US" sz="1000" u="sng" smtClean="0">
                <a:solidFill>
                  <a:srgbClr val="3366FF"/>
                </a:solidFill>
              </a:rPr>
              <a:t>http://www.wto.org/english/tratop_e/dispu_e/cases_e/ds394_e.htm </a:t>
            </a:r>
          </a:p>
          <a:p>
            <a:pPr marL="171450" indent="-171450" eaLnBrk="1" hangingPunct="1">
              <a:spcBef>
                <a:spcPct val="0"/>
              </a:spcBef>
            </a:pPr>
            <a:endParaRPr lang="en-US" sz="1000" smtClean="0"/>
          </a:p>
          <a:p>
            <a:pPr marL="171450" indent="-171450" eaLnBrk="1" hangingPunct="1">
              <a:spcBef>
                <a:spcPct val="0"/>
              </a:spcBef>
            </a:pPr>
            <a:endParaRPr lang="en-US" sz="1000" smtClean="0"/>
          </a:p>
          <a:p>
            <a:pPr marL="171450" indent="-171450" eaLnBrk="1" hangingPunct="1">
              <a:spcBef>
                <a:spcPct val="0"/>
              </a:spcBef>
            </a:pPr>
            <a:r>
              <a:rPr lang="en-US" sz="1000" smtClean="0"/>
              <a:t>The March 2012 US/EU/Japan Rare Earths Case</a:t>
            </a:r>
          </a:p>
          <a:p>
            <a:pPr marL="171450" indent="-171450" eaLnBrk="1" hangingPunct="1">
              <a:spcBef>
                <a:spcPct val="0"/>
              </a:spcBef>
              <a:buFontTx/>
              <a:buChar char="•"/>
            </a:pPr>
            <a:r>
              <a:rPr lang="en-US" sz="1000" smtClean="0"/>
              <a:t> Unless China unexpectedly gives in to the demands, the request for consultations will become a legal case in 60 days</a:t>
            </a:r>
          </a:p>
          <a:p>
            <a:pPr marL="171450" indent="-171450" eaLnBrk="1" hangingPunct="1">
              <a:spcBef>
                <a:spcPct val="0"/>
              </a:spcBef>
              <a:buFontTx/>
              <a:buChar char="•"/>
            </a:pPr>
            <a:r>
              <a:rPr lang="en-US" sz="1000" smtClean="0"/>
              <a:t> Rare earths are important for the wind and solar power industries, as well as defense and electronics, and many foreign companies have moved their manufacturing sites to China in order to get around the export restrictions.  This gives China an advantage in the production of electric vehicles, flat-screen televisions, smart phones and solar panels</a:t>
            </a:r>
          </a:p>
          <a:p>
            <a:pPr marL="171450" indent="-171450" eaLnBrk="1" hangingPunct="1">
              <a:spcBef>
                <a:spcPct val="0"/>
              </a:spcBef>
              <a:buFontTx/>
              <a:buChar char="•"/>
            </a:pPr>
            <a:r>
              <a:rPr lang="en-US" sz="1000" smtClean="0"/>
              <a:t> The next step is for the US, EU and Japan to ask the WTO to establish a dispute-settlement panel to decide the case. Once appeals are lodged and heard, the process could take as long as two years to complete,</a:t>
            </a:r>
          </a:p>
          <a:p>
            <a:pPr marL="171450" indent="-171450" eaLnBrk="1" hangingPunct="1">
              <a:spcBef>
                <a:spcPct val="0"/>
              </a:spcBef>
              <a:buFontTx/>
              <a:buChar char="•"/>
            </a:pPr>
            <a:r>
              <a:rPr lang="en-US" sz="1000" smtClean="0"/>
              <a:t>The dispute settlement panel for this case was composed on September 24, 2012.</a:t>
            </a:r>
          </a:p>
          <a:p>
            <a:pPr marL="171450" indent="-171450" eaLnBrk="1" hangingPunct="1">
              <a:spcBef>
                <a:spcPct val="0"/>
              </a:spcBef>
              <a:buFontTx/>
              <a:buChar char="•"/>
            </a:pPr>
            <a:r>
              <a:rPr lang="en-US" sz="1000" smtClean="0"/>
              <a:t> </a:t>
            </a:r>
            <a:r>
              <a:rPr lang="en-US" sz="1000" u="sng" smtClean="0"/>
              <a:t>http://www.nytimes.com/2012/03/13/business/global/trade-tensions-with-china-heating-up-again.html?_r=2&amp;nl=todaysheadlines&amp;emc=edit_th_20120313&amp;pagewanted=all</a:t>
            </a:r>
            <a:r>
              <a:rPr lang="en-US" sz="1000" smtClean="0"/>
              <a:t>  </a:t>
            </a:r>
          </a:p>
          <a:p>
            <a:pPr marL="171450" indent="-171450" eaLnBrk="1" hangingPunct="1">
              <a:spcBef>
                <a:spcPct val="0"/>
              </a:spcBef>
              <a:buFontTx/>
              <a:buChar char="•"/>
            </a:pPr>
            <a:r>
              <a:rPr lang="en-US" sz="1000" u="sng" smtClean="0"/>
              <a:t> http://etfdailynews.com/2012/02/29/chinas-domination-of-rare-earth-metals-puts-renewables-at-risk-fan-tan-kol-remx-chie-kol-gex-fxi/</a:t>
            </a:r>
          </a:p>
          <a:p>
            <a:pPr marL="171450" indent="-171450" eaLnBrk="1" hangingPunct="1">
              <a:spcBef>
                <a:spcPct val="0"/>
              </a:spcBef>
              <a:buFontTx/>
              <a:buChar char="•"/>
            </a:pPr>
            <a:r>
              <a:rPr lang="en-US" sz="1000" u="sng" smtClean="0"/>
              <a:t> http://www.reuters.com/article/2012/03/13/us-china-trade-eu-idUSBRE82C0JU20120313</a:t>
            </a:r>
          </a:p>
          <a:p>
            <a:pPr marL="171450" indent="-171450" eaLnBrk="1" hangingPunct="1">
              <a:spcBef>
                <a:spcPct val="0"/>
              </a:spcBef>
              <a:buFontTx/>
              <a:buChar char="•"/>
            </a:pPr>
            <a:r>
              <a:rPr lang="en-US" sz="1000" u="sng" smtClean="0"/>
              <a:t> http://www.joc.com/trade/us-takes-china-earth-metal-dispute-wto</a:t>
            </a:r>
          </a:p>
          <a:p>
            <a:pPr marL="171450" indent="-171450" eaLnBrk="1" hangingPunct="1">
              <a:spcBef>
                <a:spcPct val="0"/>
              </a:spcBef>
            </a:pPr>
            <a:endParaRPr lang="en-US" sz="1000" smtClean="0"/>
          </a:p>
          <a:p>
            <a:pPr marL="171450" indent="-171450" eaLnBrk="1" hangingPunct="1">
              <a:spcBef>
                <a:spcPct val="0"/>
              </a:spcBef>
            </a:pPr>
            <a:endParaRPr lang="en-US" sz="1000" smtClean="0"/>
          </a:p>
          <a:p>
            <a:pPr marL="171450" indent="-171450" eaLnBrk="1" hangingPunct="1">
              <a:spcBef>
                <a:spcPct val="0"/>
              </a:spcBef>
            </a:pPr>
            <a:r>
              <a:rPr lang="en-US" sz="1000" smtClean="0">
                <a:hlinkClick r:id="rId3"/>
              </a:rPr>
              <a:t>http://www.internationallawoffice.com/newsletters/detail.aspx?g=9fd7c107-efd3-4db4-baf5-5db07c736636</a:t>
            </a:r>
            <a:endParaRPr lang="en-US" sz="1000" smtClean="0"/>
          </a:p>
          <a:p>
            <a:pPr marL="171450" indent="-171450" eaLnBrk="1" hangingPunct="1">
              <a:spcBef>
                <a:spcPct val="0"/>
              </a:spcBef>
            </a:pPr>
            <a:endParaRPr lang="en-US" sz="1000" smtClean="0"/>
          </a:p>
        </p:txBody>
      </p:sp>
      <p:sp>
        <p:nvSpPr>
          <p:cNvPr id="788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D9B7-081B-4C95-9176-82C845B4F9E1}" type="slidenum">
              <a:rPr lang="en-US"/>
              <a:pPr fontAlgn="base">
                <a:spcBef>
                  <a:spcPct val="0"/>
                </a:spcBef>
                <a:spcAft>
                  <a:spcPct val="0"/>
                </a:spcAft>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p:spPr>
      </p:sp>
      <p:sp>
        <p:nvSpPr>
          <p:cNvPr id="808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08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50E9367-6989-4301-A941-E9E09C12C244}" type="slidenum">
              <a:rPr lang="en-US"/>
              <a:pPr fontAlgn="base">
                <a:spcBef>
                  <a:spcPct val="0"/>
                </a:spcBef>
                <a:spcAft>
                  <a:spcPct val="0"/>
                </a:spcAft>
                <a:defRPr/>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1200"/>
              </a:spcBef>
              <a:spcAft>
                <a:spcPts val="0"/>
              </a:spcAft>
              <a:buFont typeface="Arial"/>
              <a:buChar char="•"/>
              <a:defRPr/>
            </a:pPr>
            <a:r>
              <a:rPr lang="en-US" dirty="0" smtClean="0"/>
              <a:t> Subsidies are allegedly available from the Chinese government for electric cars made by Chinese companies</a:t>
            </a:r>
          </a:p>
          <a:p>
            <a:pPr eaLnBrk="1" fontAlgn="auto" hangingPunct="1">
              <a:spcBef>
                <a:spcPts val="1200"/>
              </a:spcBef>
              <a:spcAft>
                <a:spcPts val="0"/>
              </a:spcAft>
              <a:buFont typeface="Arial"/>
              <a:buChar char="•"/>
              <a:defRPr/>
            </a:pPr>
            <a:r>
              <a:rPr lang="en-US" dirty="0" smtClean="0"/>
              <a:t> The Volt does not qualify for these subsidies because it is not produced by a Chinese company</a:t>
            </a:r>
          </a:p>
          <a:p>
            <a:pPr eaLnBrk="1" fontAlgn="auto" hangingPunct="1">
              <a:spcBef>
                <a:spcPts val="1200"/>
              </a:spcBef>
              <a:spcAft>
                <a:spcPts val="0"/>
              </a:spcAft>
              <a:buFont typeface="Arial"/>
              <a:buChar char="•"/>
              <a:defRPr/>
            </a:pPr>
            <a:r>
              <a:rPr lang="en-US" dirty="0" smtClean="0"/>
              <a:t> Chinese government reportedly refused to let the Volt qualify for subsidies unless GM transferred engineering secrets and coproduced the Volt with a Chinese firm</a:t>
            </a:r>
          </a:p>
          <a:p>
            <a:pPr eaLnBrk="1" fontAlgn="auto" hangingPunct="1">
              <a:spcBef>
                <a:spcPts val="1200"/>
              </a:spcBef>
              <a:spcAft>
                <a:spcPts val="0"/>
              </a:spcAft>
              <a:buFont typeface="Arial"/>
              <a:buChar char="•"/>
              <a:defRPr/>
            </a:pPr>
            <a:r>
              <a:rPr lang="en-US" dirty="0" smtClean="0"/>
              <a:t> GM has reportedly moved all electrical vehicle (EV) developments to China.</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The Chinese government is refusing to let the Volt qualify for subsidies totaling up to $19,300 a car unless G.M. agrees to transfer the engineering secrets for one of the Volt’s three main technologies to a joint venture in China with a Chinese automaker, G.M. officials said. Some international trade experts said China would risk violating World Trade Organization rules if it imposed that requirement.</a:t>
            </a:r>
          </a:p>
          <a:p>
            <a:pPr eaLnBrk="1" fontAlgn="auto" hangingPunct="1">
              <a:spcBef>
                <a:spcPts val="0"/>
              </a:spcBef>
              <a:spcAft>
                <a:spcPts val="0"/>
              </a:spcAft>
              <a:defRPr/>
            </a:pPr>
            <a:endParaRPr lang="en-US" dirty="0" smtClean="0"/>
          </a:p>
          <a:p>
            <a:pPr marL="171450" indent="-171450" eaLnBrk="1" fontAlgn="auto" hangingPunct="1">
              <a:spcBef>
                <a:spcPts val="0"/>
              </a:spcBef>
              <a:spcAft>
                <a:spcPts val="0"/>
              </a:spcAft>
              <a:buFont typeface="Arial"/>
              <a:buChar char="•"/>
              <a:defRPr/>
            </a:pPr>
            <a:r>
              <a:rPr lang="en-US" dirty="0" smtClean="0"/>
              <a:t>According to the WTO Article 66.2 of the TRIPS (Trade-Related Aspects of Intellectual Property Rights) agreement, developed states are required to provide incentives for their companies to transfer technology to LDCs.</a:t>
            </a:r>
          </a:p>
          <a:p>
            <a:pPr marL="171450" indent="-171450" eaLnBrk="1" fontAlgn="auto" hangingPunct="1">
              <a:spcBef>
                <a:spcPts val="0"/>
              </a:spcBef>
              <a:spcAft>
                <a:spcPts val="0"/>
              </a:spcAft>
              <a:buFont typeface="Arial"/>
              <a:buChar char="•"/>
              <a:defRPr/>
            </a:pPr>
            <a:r>
              <a:rPr lang="en-US" dirty="0" smtClean="0"/>
              <a:t>Article 7 of the WTO agreement states “that the protection and enforcement of intellectual property rights should contribute to the promotion of technological innovation and to the transfer and dissemination of technology.”</a:t>
            </a:r>
          </a:p>
          <a:p>
            <a:pPr marL="171450" indent="-171450" eaLnBrk="1" fontAlgn="auto" hangingPunct="1">
              <a:spcBef>
                <a:spcPts val="0"/>
              </a:spcBef>
              <a:spcAft>
                <a:spcPts val="0"/>
              </a:spcAft>
              <a:buFont typeface="Arial"/>
              <a:buChar char="•"/>
              <a:defRPr/>
            </a:pPr>
            <a:r>
              <a:rPr lang="en-US" dirty="0" smtClean="0"/>
              <a:t>Although technological transfer is required under the WTO, the transfer has to abide by IPR. </a:t>
            </a:r>
          </a:p>
          <a:p>
            <a:pPr marL="171450" indent="-171450" eaLnBrk="1" fontAlgn="auto" hangingPunct="1">
              <a:spcBef>
                <a:spcPts val="0"/>
              </a:spcBef>
              <a:spcAft>
                <a:spcPts val="0"/>
              </a:spcAft>
              <a:buFont typeface="Arial"/>
              <a:buChar char="•"/>
              <a:defRPr/>
            </a:pPr>
            <a:r>
              <a:rPr lang="en-US" dirty="0" smtClean="0"/>
              <a:t>Therefore, a firm in a developing state cannot steal a foreign firms technology and then use or sell it to other companies.</a:t>
            </a:r>
          </a:p>
          <a:p>
            <a:pPr marL="171450" indent="-171450" eaLnBrk="1" fontAlgn="auto" hangingPunct="1">
              <a:spcBef>
                <a:spcPts val="0"/>
              </a:spcBef>
              <a:spcAft>
                <a:spcPts val="0"/>
              </a:spcAft>
              <a:buFont typeface="Arial"/>
              <a:buChar char="•"/>
              <a:defRPr/>
            </a:pPr>
            <a:r>
              <a:rPr lang="en-US" dirty="0" smtClean="0"/>
              <a:t>China is not a LDC it is an NIC (newly industrialized country), so technological transfer is optional and by China forcing technological transfer it is violating a number of other WTO agreements including National Treatment, GPA, and TRIMS.</a:t>
            </a:r>
          </a:p>
          <a:p>
            <a:pPr marL="171450" indent="-171450" eaLnBrk="1" fontAlgn="auto" hangingPunct="1">
              <a:spcBef>
                <a:spcPts val="0"/>
              </a:spcBef>
              <a:spcAft>
                <a:spcPts val="0"/>
              </a:spcAft>
              <a:buFont typeface="Arial"/>
              <a:buChar char="•"/>
              <a:defRPr/>
            </a:pPr>
            <a:r>
              <a:rPr lang="en-US" dirty="0" smtClean="0"/>
              <a:t>Debbie Stabenow (Michigan Senator) is very outspoken about this because of the forced transfer of GM and Ford technological secrets to receive subsidies from the Chinese government for consumers to purchase their cars.</a:t>
            </a:r>
          </a:p>
          <a:p>
            <a:pPr eaLnBrk="1" fontAlgn="auto" hangingPunct="1">
              <a:spcBef>
                <a:spcPts val="0"/>
              </a:spcBef>
              <a:spcAft>
                <a:spcPts val="0"/>
              </a:spcAft>
              <a:buFont typeface="Arial"/>
              <a:buNone/>
              <a:defRPr/>
            </a:pPr>
            <a:r>
              <a:rPr lang="en-US" u="sng" dirty="0" smtClean="0">
                <a:hlinkClick r:id="rId3"/>
              </a:rPr>
              <a:t>http://stabenow.senate.gov/?p=press_release&amp;id=448</a:t>
            </a:r>
            <a:endParaRPr lang="en-US" dirty="0" smtClean="0"/>
          </a:p>
          <a:p>
            <a:pPr eaLnBrk="1" fontAlgn="auto" hangingPunct="1">
              <a:spcBef>
                <a:spcPts val="0"/>
              </a:spcBef>
              <a:spcAft>
                <a:spcPts val="0"/>
              </a:spcAft>
              <a:buFont typeface="Arial"/>
              <a:buNone/>
              <a:defRPr/>
            </a:pPr>
            <a:r>
              <a:rPr lang="en-US" u="sng" dirty="0" smtClean="0">
                <a:hlinkClick r:id="rId4"/>
              </a:rPr>
              <a:t>http://www.wto.org/english/tratop_e/trips_e/techtransfer_e.htm</a:t>
            </a:r>
            <a:endParaRPr lang="en-US" dirty="0" smtClean="0"/>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hlinkClick r:id="rId5"/>
              </a:rPr>
              <a:t>http://www.nytimes.com/2011/09/06/business/global/gm-aims-the-volt-at-china-but-chinese-want-its-secrets.html</a:t>
            </a:r>
            <a:endParaRPr lang="en-US" dirty="0" smtClean="0"/>
          </a:p>
          <a:p>
            <a:pPr eaLnBrk="1" fontAlgn="auto" hangingPunct="1">
              <a:spcBef>
                <a:spcPts val="0"/>
              </a:spcBef>
              <a:spcAft>
                <a:spcPts val="0"/>
              </a:spcAft>
              <a:defRPr/>
            </a:pPr>
            <a:r>
              <a:rPr lang="en-US" dirty="0" smtClean="0">
                <a:hlinkClick r:id="rId6"/>
              </a:rPr>
              <a:t>http://www.chinadialogue.net/article/show/single/en/4052-Cleantech-s-dirty-fight</a:t>
            </a:r>
            <a:r>
              <a:rPr lang="en-US" dirty="0" smtClean="0"/>
              <a:t> </a:t>
            </a:r>
          </a:p>
          <a:p>
            <a:pPr eaLnBrk="1" fontAlgn="auto" hangingPunct="1">
              <a:spcBef>
                <a:spcPts val="0"/>
              </a:spcBef>
              <a:spcAft>
                <a:spcPts val="0"/>
              </a:spcAft>
              <a:defRPr/>
            </a:pPr>
            <a:endParaRPr lang="en-US" dirty="0"/>
          </a:p>
        </p:txBody>
      </p:sp>
      <p:sp>
        <p:nvSpPr>
          <p:cNvPr id="82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7F1852D-4EBD-4BD4-8187-0FFDA18DCB5E}" type="slidenum">
              <a:rPr lang="en-US"/>
              <a:pPr fontAlgn="base">
                <a:spcBef>
                  <a:spcPct val="0"/>
                </a:spcBef>
                <a:spcAft>
                  <a:spcPct val="0"/>
                </a:spcAft>
                <a:defRPr/>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bwMode="auto">
          <a:noFill/>
          <a:ln>
            <a:solidFill>
              <a:srgbClr val="000000"/>
            </a:solidFill>
            <a:miter lim="800000"/>
            <a:headEnd/>
            <a:tailEnd/>
          </a:ln>
        </p:spPr>
      </p:sp>
      <p:sp>
        <p:nvSpPr>
          <p:cNvPr id="849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49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9DFA7A-E0BF-471C-8691-F78B4A753C7A}" type="slidenum">
              <a:rPr lang="en-US"/>
              <a:pPr fontAlgn="base">
                <a:spcBef>
                  <a:spcPct val="0"/>
                </a:spcBef>
                <a:spcAft>
                  <a:spcPct val="0"/>
                </a:spcAft>
                <a:defRPr/>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marL="171450" indent="-171450" eaLnBrk="1" fontAlgn="auto" hangingPunct="1">
              <a:spcBef>
                <a:spcPts val="0"/>
              </a:spcBef>
              <a:spcAft>
                <a:spcPts val="0"/>
              </a:spcAft>
              <a:buFont typeface="Arial"/>
              <a:buChar char="•"/>
              <a:defRPr/>
            </a:pPr>
            <a:r>
              <a:rPr lang="en-US" dirty="0" smtClean="0"/>
              <a:t>IPR theft result in corporations not producing products in China for fears of having their technology stolen.</a:t>
            </a:r>
          </a:p>
          <a:p>
            <a:pPr marL="171450" indent="-171450" eaLnBrk="1" fontAlgn="auto" hangingPunct="1">
              <a:spcBef>
                <a:spcPts val="0"/>
              </a:spcBef>
              <a:spcAft>
                <a:spcPts val="0"/>
              </a:spcAft>
              <a:buFont typeface="Arial"/>
              <a:buChar char="•"/>
              <a:defRPr/>
            </a:pPr>
            <a:r>
              <a:rPr lang="en-US" dirty="0" smtClean="0"/>
              <a:t>IPR concerns affect the products companies  are willing to manufacture in China.</a:t>
            </a:r>
          </a:p>
          <a:p>
            <a:pPr marL="171450" indent="-171450" eaLnBrk="1" fontAlgn="auto" hangingPunct="1">
              <a:spcBef>
                <a:spcPts val="0"/>
              </a:spcBef>
              <a:spcAft>
                <a:spcPts val="0"/>
              </a:spcAft>
              <a:buFont typeface="Arial"/>
              <a:buChar char="•"/>
              <a:defRPr/>
            </a:pPr>
            <a:r>
              <a:rPr lang="en-US" dirty="0" smtClean="0"/>
              <a:t>IPR concerns also affect R&amp;D, sales, and product licensing.</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Data Theft Case</a:t>
            </a:r>
          </a:p>
          <a:p>
            <a:pPr marL="171450" indent="-171450" eaLnBrk="1" fontAlgn="auto" hangingPunct="1">
              <a:spcBef>
                <a:spcPts val="0"/>
              </a:spcBef>
              <a:spcAft>
                <a:spcPts val="0"/>
              </a:spcAft>
              <a:buFont typeface="Arial"/>
              <a:buChar char="•"/>
              <a:defRPr/>
            </a:pPr>
            <a:r>
              <a:rPr lang="en-US" dirty="0" smtClean="0"/>
              <a:t>In September 2011 the U.S. based American Superconductor accused its largest customer, the Chinese wind turbine maker </a:t>
            </a:r>
            <a:r>
              <a:rPr lang="en-US" dirty="0" err="1" smtClean="0"/>
              <a:t>Sinovel</a:t>
            </a:r>
            <a:r>
              <a:rPr lang="en-US" dirty="0" smtClean="0"/>
              <a:t> Wind Group Co. of Beijing , of stealing its intellectual property. American Superconductor has turned to authorities in Austria, China, and the United States as it presses criminal, civil, and commercial charges against </a:t>
            </a:r>
            <a:r>
              <a:rPr lang="en-US" dirty="0" err="1" smtClean="0"/>
              <a:t>Sinovel</a:t>
            </a:r>
            <a:r>
              <a:rPr lang="en-US" dirty="0" smtClean="0"/>
              <a:t>, which denies any wrongdoing.</a:t>
            </a:r>
          </a:p>
          <a:p>
            <a:pPr marL="171450" indent="-171450" eaLnBrk="1" fontAlgn="auto" hangingPunct="1">
              <a:spcBef>
                <a:spcPts val="0"/>
              </a:spcBef>
              <a:spcAft>
                <a:spcPts val="0"/>
              </a:spcAft>
              <a:buFont typeface="Arial"/>
              <a:buChar char="•"/>
              <a:defRPr/>
            </a:pPr>
            <a:r>
              <a:rPr lang="en-US" dirty="0" smtClean="0"/>
              <a:t>AMSC has filed 3 cases in order to recover $1.2 billion for contracted shipments and damages</a:t>
            </a:r>
          </a:p>
          <a:p>
            <a:pPr marL="171450" indent="-171450" eaLnBrk="1" fontAlgn="auto" hangingPunct="1">
              <a:spcBef>
                <a:spcPts val="0"/>
              </a:spcBef>
              <a:spcAft>
                <a:spcPts val="0"/>
              </a:spcAft>
              <a:buFont typeface="Arial"/>
              <a:buChar char="•"/>
              <a:defRPr/>
            </a:pPr>
            <a:r>
              <a:rPr lang="en-US" dirty="0" smtClean="0"/>
              <a:t>China courts dismissed the smallest of the 3 filed cases on February 3rd after </a:t>
            </a:r>
            <a:r>
              <a:rPr lang="en-US" dirty="0" err="1" smtClean="0"/>
              <a:t>Sinovel</a:t>
            </a:r>
            <a:r>
              <a:rPr lang="en-US" dirty="0" smtClean="0"/>
              <a:t> requested the case be taken to the Beijing Arbitration Committee.  AMSC appealed the decision, but the Hainan Supreme Court upheld the lower courts decision in April 2012.</a:t>
            </a:r>
          </a:p>
          <a:p>
            <a:pPr marL="171450" indent="-171450" eaLnBrk="1" fontAlgn="auto" hangingPunct="1">
              <a:spcBef>
                <a:spcPts val="0"/>
              </a:spcBef>
              <a:spcAft>
                <a:spcPts val="0"/>
              </a:spcAft>
              <a:buFont typeface="Arial"/>
              <a:buChar char="•"/>
              <a:defRPr/>
            </a:pPr>
            <a:r>
              <a:rPr lang="en-US" dirty="0" smtClean="0"/>
              <a:t>AMSC had its first court date with the Beijing Arbitration Commission on February 24, 2012.</a:t>
            </a:r>
          </a:p>
          <a:p>
            <a:pPr marL="171450" indent="-171450" eaLnBrk="1" fontAlgn="auto" hangingPunct="1">
              <a:spcBef>
                <a:spcPts val="0"/>
              </a:spcBef>
              <a:spcAft>
                <a:spcPts val="0"/>
              </a:spcAft>
              <a:buFont typeface="Arial"/>
              <a:buChar char="•"/>
              <a:defRPr/>
            </a:pPr>
            <a:r>
              <a:rPr lang="en-US" u="sng" dirty="0" smtClean="0"/>
              <a:t>http://www.ft.com/intl/cms/s/0/e5ba29a8-8246-11e1-9242-00144feab49a.html#axzz1rdxz45ug</a:t>
            </a:r>
          </a:p>
          <a:p>
            <a:pPr marL="171450" indent="-171450" eaLnBrk="1" fontAlgn="auto" hangingPunct="1">
              <a:spcBef>
                <a:spcPts val="0"/>
              </a:spcBef>
              <a:spcAft>
                <a:spcPts val="0"/>
              </a:spcAft>
              <a:buFont typeface="Arial"/>
              <a:buChar char="•"/>
              <a:defRPr/>
            </a:pPr>
            <a:r>
              <a:rPr lang="en-US" dirty="0" smtClean="0">
                <a:hlinkClick r:id="rId3"/>
              </a:rPr>
              <a:t>http://www.boston.com/news/nation/articles/2011/09/19/us_china_ties_may_be_tested_as_american_superconductor_alleges_theft_of_wind_turbine_technology/?page=1</a:t>
            </a:r>
          </a:p>
          <a:p>
            <a:pPr marL="171450" indent="-171450" eaLnBrk="1" fontAlgn="auto" hangingPunct="1">
              <a:spcBef>
                <a:spcPts val="0"/>
              </a:spcBef>
              <a:spcAft>
                <a:spcPts val="0"/>
              </a:spcAft>
              <a:buFont typeface="Arial"/>
              <a:buChar char="•"/>
              <a:defRPr/>
            </a:pPr>
            <a:r>
              <a:rPr lang="en-US" dirty="0" smtClean="0">
                <a:hlinkClick r:id="rId3"/>
              </a:rPr>
              <a:t>http://www.greentechmedia.com/articles/read/AMSC-Fights-For-Justice-in-China-Revives-Wind-Business/</a:t>
            </a:r>
          </a:p>
          <a:p>
            <a:pPr marL="171450" indent="-171450" eaLnBrk="1" fontAlgn="auto" hangingPunct="1">
              <a:spcBef>
                <a:spcPts val="0"/>
              </a:spcBef>
              <a:spcAft>
                <a:spcPts val="0"/>
              </a:spcAft>
              <a:buFont typeface="Arial"/>
              <a:buChar char="•"/>
              <a:defRPr/>
            </a:pPr>
            <a:r>
              <a:rPr lang="en-US" dirty="0" smtClean="0">
                <a:hlinkClick r:id="rId3"/>
              </a:rPr>
              <a:t>http://phx.corporate-ir.net/phoenix.zhtml?c=86422&amp;p=irol-newsArticle_Print&amp;ID=1661245&amp;highlight=</a:t>
            </a:r>
          </a:p>
          <a:p>
            <a:pPr marL="171450" indent="-171450" eaLnBrk="1" fontAlgn="auto" hangingPunct="1">
              <a:spcBef>
                <a:spcPts val="0"/>
              </a:spcBef>
              <a:spcAft>
                <a:spcPts val="0"/>
              </a:spcAft>
              <a:buFont typeface="Arial"/>
              <a:buChar char="•"/>
              <a:defRPr/>
            </a:pPr>
            <a:endParaRPr lang="en-US" dirty="0" smtClean="0"/>
          </a:p>
          <a:p>
            <a:pPr eaLnBrk="1" fontAlgn="auto" hangingPunct="1">
              <a:spcBef>
                <a:spcPts val="0"/>
              </a:spcBef>
              <a:spcAft>
                <a:spcPts val="0"/>
              </a:spcAft>
              <a:defRPr/>
            </a:pPr>
            <a:endParaRPr lang="en-US" dirty="0" smtClean="0"/>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err="1" smtClean="0"/>
              <a:t>USTR_Special</a:t>
            </a:r>
            <a:r>
              <a:rPr lang="en-US" dirty="0" smtClean="0"/>
              <a:t> PDF found in “temporary map for Otto”</a:t>
            </a:r>
          </a:p>
          <a:p>
            <a:pPr eaLnBrk="1" fontAlgn="auto" hangingPunct="1">
              <a:spcBef>
                <a:spcPts val="0"/>
              </a:spcBef>
              <a:spcAft>
                <a:spcPts val="0"/>
              </a:spcAft>
              <a:defRPr/>
            </a:pPr>
            <a:r>
              <a:rPr lang="en-US" dirty="0" smtClean="0">
                <a:hlinkClick r:id="rId4"/>
              </a:rPr>
              <a:t>http://www.stewartlaw.com/stewartandstewart/PracticesServices/TradeRemediesPractice/Section337oftheTariffActof1930/tabid/76/language/en-US/Default.aspx</a:t>
            </a:r>
            <a:endParaRPr lang="en-US" dirty="0" smtClean="0"/>
          </a:p>
          <a:p>
            <a:pPr eaLnBrk="1" fontAlgn="auto" hangingPunct="1">
              <a:spcBef>
                <a:spcPts val="0"/>
              </a:spcBef>
              <a:spcAft>
                <a:spcPts val="0"/>
              </a:spcAft>
              <a:buFont typeface="Arial"/>
              <a:buNone/>
              <a:defRPr/>
            </a:pPr>
            <a:endParaRPr lang="en-US" dirty="0" smtClean="0"/>
          </a:p>
          <a:p>
            <a:pPr eaLnBrk="1" fontAlgn="auto" hangingPunct="1">
              <a:spcBef>
                <a:spcPts val="0"/>
              </a:spcBef>
              <a:spcAft>
                <a:spcPts val="0"/>
              </a:spcAft>
              <a:defRPr/>
            </a:pPr>
            <a:endParaRPr lang="en-US" dirty="0"/>
          </a:p>
        </p:txBody>
      </p:sp>
      <p:sp>
        <p:nvSpPr>
          <p:cNvPr id="870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0BD4481-61B6-4DD7-8345-4C9FACE2273B}" type="slidenum">
              <a:rPr lang="en-US"/>
              <a:pPr fontAlgn="base">
                <a:spcBef>
                  <a:spcPct val="0"/>
                </a:spcBef>
                <a:spcAft>
                  <a:spcPct val="0"/>
                </a:spcAft>
                <a:defRPr/>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90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026E83-A927-44D5-9F9E-72CD14622181}" type="slidenum">
              <a:rPr lang="en-US">
                <a:solidFill>
                  <a:srgbClr val="000000"/>
                </a:solidFill>
              </a:rPr>
              <a:pPr fontAlgn="base">
                <a:spcBef>
                  <a:spcPct val="0"/>
                </a:spcBef>
                <a:spcAft>
                  <a:spcPct val="0"/>
                </a:spcAft>
                <a:defRPr/>
              </a:pPr>
              <a:t>34</a:t>
            </a:fld>
            <a:endParaRPr lang="en-US">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bwMode="auto">
          <a:noFill/>
          <a:ln>
            <a:solidFill>
              <a:srgbClr val="000000"/>
            </a:solidFill>
            <a:miter lim="800000"/>
            <a:headEnd/>
            <a:tailEnd/>
          </a:ln>
        </p:spPr>
      </p:sp>
      <p:sp>
        <p:nvSpPr>
          <p:cNvPr id="91138" name="Notes Placeholder 2"/>
          <p:cNvSpPr>
            <a:spLocks noGrp="1"/>
          </p:cNvSpPr>
          <p:nvPr>
            <p:ph type="body" idx="1"/>
          </p:nvPr>
        </p:nvSpPr>
        <p:spPr bwMode="auto">
          <a:noFill/>
        </p:spPr>
        <p:txBody>
          <a:bodyPr wrap="square" numCol="1" anchor="t" anchorCtr="0" compatLnSpc="1">
            <a:prstTxWarp prst="textNoShape">
              <a:avLst/>
            </a:prstTxWarp>
          </a:bodyPr>
          <a:lstStyle/>
          <a:p>
            <a:pPr marL="171450" indent="-171450" eaLnBrk="1" hangingPunct="1">
              <a:spcBef>
                <a:spcPct val="0"/>
              </a:spcBef>
              <a:buFontTx/>
              <a:buChar char="•"/>
            </a:pPr>
            <a:r>
              <a:rPr lang="en-US" smtClean="0"/>
              <a:t>Solar energy tax credit is scheduled to remain through the end of 2016.</a:t>
            </a:r>
          </a:p>
          <a:p>
            <a:pPr marL="171450" lvl="1" indent="-171450" eaLnBrk="1" hangingPunct="1">
              <a:spcBef>
                <a:spcPct val="0"/>
              </a:spcBef>
              <a:buFontTx/>
              <a:buChar char="•"/>
            </a:pPr>
            <a:r>
              <a:rPr lang="en-US" smtClean="0"/>
              <a:t>Solar energy prices are competitive with natural gas prices, but with a significantly lower environmental impact</a:t>
            </a:r>
          </a:p>
          <a:p>
            <a:pPr marL="171450" indent="-171450" eaLnBrk="1" hangingPunct="1">
              <a:spcBef>
                <a:spcPct val="0"/>
              </a:spcBef>
            </a:pPr>
            <a:endParaRPr lang="en-US" smtClean="0"/>
          </a:p>
          <a:p>
            <a:pPr marL="171450" indent="-171450" eaLnBrk="1" hangingPunct="1">
              <a:spcBef>
                <a:spcPct val="0"/>
              </a:spcBef>
              <a:buFontTx/>
              <a:buChar char="•"/>
            </a:pPr>
            <a:r>
              <a:rPr lang="en-US" u="sng" smtClean="0"/>
              <a:t>http://www.greenbuildingadvisor.com/blogs/dept/energy-solutions/tax-credits-solar-energy-systems</a:t>
            </a:r>
          </a:p>
        </p:txBody>
      </p:sp>
      <p:sp>
        <p:nvSpPr>
          <p:cNvPr id="911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031FB68-952D-45A4-93A5-196DF90B4AC6}" type="slidenum">
              <a:rPr lang="en-US"/>
              <a:pPr fontAlgn="base">
                <a:spcBef>
                  <a:spcPct val="0"/>
                </a:spcBef>
                <a:spcAft>
                  <a:spcPct val="0"/>
                </a:spcAft>
                <a:defRPr/>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buFont typeface="Arial"/>
              <a:buNone/>
              <a:defRPr/>
            </a:pPr>
            <a:r>
              <a:rPr lang="en-US" sz="900" b="1" dirty="0" smtClean="0">
                <a:cs typeface="Eurostile"/>
              </a:rPr>
              <a:t>New WTO rules</a:t>
            </a:r>
          </a:p>
          <a:p>
            <a:pPr eaLnBrk="1" fontAlgn="auto" hangingPunct="1">
              <a:spcBef>
                <a:spcPts val="0"/>
              </a:spcBef>
              <a:spcAft>
                <a:spcPts val="0"/>
              </a:spcAft>
              <a:buFont typeface="Arial"/>
              <a:buNone/>
              <a:defRPr/>
            </a:pPr>
            <a:r>
              <a:rPr lang="en-US" sz="900" dirty="0" smtClean="0">
                <a:cs typeface="Eurostile"/>
              </a:rPr>
              <a:t>Potentially an agreement between WTO members on a new list of exempted subsidies linked to the development and diffusion of low-carbon energy sources.</a:t>
            </a:r>
          </a:p>
          <a:p>
            <a:pPr marL="171450" indent="-171450" eaLnBrk="1" fontAlgn="auto" hangingPunct="1">
              <a:spcBef>
                <a:spcPts val="0"/>
              </a:spcBef>
              <a:spcAft>
                <a:spcPts val="0"/>
              </a:spcAft>
              <a:buFont typeface="Arial"/>
              <a:buChar char="•"/>
              <a:defRPr/>
            </a:pPr>
            <a:r>
              <a:rPr lang="en-US" sz="900" dirty="0" smtClean="0"/>
              <a:t>Adoption of a new WTO agreement on trade in the Environmental Goods and Services Agreement (EGSA) could reduce the risk trade conflicts.</a:t>
            </a:r>
            <a:endParaRPr lang="en-US" sz="900" dirty="0" smtClean="0">
              <a:cs typeface="Eurostile"/>
            </a:endParaRPr>
          </a:p>
          <a:p>
            <a:pPr marL="628650" lvl="1" indent="-171450" eaLnBrk="1" fontAlgn="auto" hangingPunct="1">
              <a:spcBef>
                <a:spcPts val="0"/>
              </a:spcBef>
              <a:spcAft>
                <a:spcPts val="0"/>
              </a:spcAft>
              <a:buFont typeface="Arial"/>
              <a:buChar char="•"/>
              <a:defRPr/>
            </a:pPr>
            <a:r>
              <a:rPr lang="en-US" sz="900" dirty="0" smtClean="0"/>
              <a:t>But, both of these are unlikely because the Doha Round negotiations are bogged down as governments struggle to resolve differences on politically charged issues such as agricultural market access. </a:t>
            </a:r>
          </a:p>
          <a:p>
            <a:pPr marL="628650" lvl="1" indent="-171450" eaLnBrk="1" fontAlgn="auto" hangingPunct="1">
              <a:spcBef>
                <a:spcPts val="0"/>
              </a:spcBef>
              <a:spcAft>
                <a:spcPts val="0"/>
              </a:spcAft>
              <a:buFont typeface="Arial"/>
              <a:buChar char="•"/>
              <a:defRPr/>
            </a:pPr>
            <a:r>
              <a:rPr lang="en-US" sz="900" dirty="0" smtClean="0"/>
              <a:t>To date, there is no WTO agreement on the scope of EGSA. WTO members unable to overcome an impasse on whether the scope of goods and services to be encompassed by EGSA should include biofuels.</a:t>
            </a:r>
          </a:p>
          <a:p>
            <a:pPr marL="171450" indent="-171450" eaLnBrk="1" fontAlgn="auto" hangingPunct="1">
              <a:spcBef>
                <a:spcPts val="0"/>
              </a:spcBef>
              <a:spcAft>
                <a:spcPts val="0"/>
              </a:spcAft>
              <a:buFont typeface="Arial"/>
              <a:buChar char="•"/>
              <a:defRPr/>
            </a:pPr>
            <a:r>
              <a:rPr lang="en-US" sz="900" dirty="0" smtClean="0"/>
              <a:t>Also, article 11 Technology Mechanism could serve as a platform for identifying types of </a:t>
            </a:r>
            <a:r>
              <a:rPr lang="en-US" sz="900" dirty="0" err="1" smtClean="0"/>
              <a:t>cleantech</a:t>
            </a:r>
            <a:r>
              <a:rPr lang="en-US" sz="900" dirty="0" smtClean="0"/>
              <a:t> funding that could be protected from WTO challenge.</a:t>
            </a:r>
          </a:p>
          <a:p>
            <a:pPr eaLnBrk="1" fontAlgn="auto" hangingPunct="1">
              <a:spcBef>
                <a:spcPts val="0"/>
              </a:spcBef>
              <a:spcAft>
                <a:spcPts val="0"/>
              </a:spcAft>
              <a:buFont typeface="Arial"/>
              <a:buNone/>
              <a:defRPr/>
            </a:pPr>
            <a:endParaRPr lang="en-US" sz="900" dirty="0" smtClean="0"/>
          </a:p>
          <a:p>
            <a:pPr eaLnBrk="1" fontAlgn="auto" hangingPunct="1">
              <a:spcBef>
                <a:spcPts val="0"/>
              </a:spcBef>
              <a:spcAft>
                <a:spcPts val="0"/>
              </a:spcAft>
              <a:buFont typeface="Arial"/>
              <a:buNone/>
              <a:defRPr/>
            </a:pPr>
            <a:r>
              <a:rPr lang="en-US" sz="900" dirty="0" smtClean="0"/>
              <a:t>as long as key WTO members see their economic competitiveness as inextricably linked to the success of their domestic </a:t>
            </a:r>
            <a:r>
              <a:rPr lang="en-US" sz="900" dirty="0" err="1" smtClean="0"/>
              <a:t>cleantech</a:t>
            </a:r>
            <a:r>
              <a:rPr lang="en-US" sz="900" dirty="0" smtClean="0"/>
              <a:t> companies, it seems unlikely countries will agree to give up the right to challenge subsidies in renewable energies.</a:t>
            </a:r>
          </a:p>
          <a:p>
            <a:pPr eaLnBrk="1" fontAlgn="auto" hangingPunct="1">
              <a:spcBef>
                <a:spcPts val="0"/>
              </a:spcBef>
              <a:spcAft>
                <a:spcPts val="0"/>
              </a:spcAft>
              <a:buFont typeface="Arial"/>
              <a:buNone/>
              <a:defRPr/>
            </a:pPr>
            <a:endParaRPr lang="en-US" sz="900" dirty="0" smtClean="0"/>
          </a:p>
          <a:p>
            <a:pPr eaLnBrk="1" fontAlgn="auto" hangingPunct="1">
              <a:spcBef>
                <a:spcPts val="0"/>
              </a:spcBef>
              <a:spcAft>
                <a:spcPts val="0"/>
              </a:spcAft>
              <a:buFont typeface="Arial"/>
              <a:buNone/>
              <a:defRPr/>
            </a:pPr>
            <a:r>
              <a:rPr lang="en-US" sz="900" b="1" dirty="0" smtClean="0"/>
              <a:t>UNFCCC</a:t>
            </a:r>
          </a:p>
          <a:p>
            <a:pPr marL="171450" indent="-171450" eaLnBrk="1" fontAlgn="auto" hangingPunct="1">
              <a:spcBef>
                <a:spcPts val="0"/>
              </a:spcBef>
              <a:spcAft>
                <a:spcPts val="0"/>
              </a:spcAft>
              <a:buFont typeface="Arial"/>
              <a:buChar char="•"/>
              <a:defRPr/>
            </a:pPr>
            <a:r>
              <a:rPr lang="en-US" sz="900" dirty="0" smtClean="0"/>
              <a:t>The UNFCCC process has serious limitations as a means of clarifying existing internationally agreed subsidies disciplines. Observers of the UNFCCC process have commented that climate change negotiators are looking to the separate realm of international trade negotiations to resolve such issues.</a:t>
            </a:r>
            <a:endParaRPr lang="en-US" sz="900" b="1" dirty="0" smtClean="0"/>
          </a:p>
          <a:p>
            <a:pPr eaLnBrk="1" fontAlgn="auto" hangingPunct="1">
              <a:spcBef>
                <a:spcPts val="0"/>
              </a:spcBef>
              <a:spcAft>
                <a:spcPts val="0"/>
              </a:spcAft>
              <a:buFont typeface="Arial"/>
              <a:buNone/>
              <a:defRPr/>
            </a:pPr>
            <a:r>
              <a:rPr lang="en-US" sz="900" b="1" dirty="0" smtClean="0"/>
              <a:t>Anti-dumping Reform and Tariff Reduction at Home</a:t>
            </a:r>
          </a:p>
          <a:p>
            <a:pPr marL="171450" indent="-171450" eaLnBrk="1" fontAlgn="auto" hangingPunct="1">
              <a:spcBef>
                <a:spcPts val="0"/>
              </a:spcBef>
              <a:spcAft>
                <a:spcPts val="0"/>
              </a:spcAft>
              <a:buFont typeface="Arial"/>
              <a:buChar char="•"/>
              <a:defRPr/>
            </a:pPr>
            <a:r>
              <a:rPr lang="en-US" sz="900" dirty="0" smtClean="0"/>
              <a:t>Arguably, some of the most significant obstacles to US trade are at home</a:t>
            </a:r>
          </a:p>
          <a:p>
            <a:pPr marL="628650" lvl="1" indent="-171450" eaLnBrk="1" fontAlgn="auto" hangingPunct="1">
              <a:spcBef>
                <a:spcPts val="0"/>
              </a:spcBef>
              <a:spcAft>
                <a:spcPts val="0"/>
              </a:spcAft>
              <a:buFont typeface="Arial"/>
              <a:buChar char="•"/>
              <a:defRPr/>
            </a:pPr>
            <a:r>
              <a:rPr lang="en-US" sz="900" dirty="0" smtClean="0"/>
              <a:t>By liberalizing trade the US will increase competitiveness of its firms and decrease the number of lawsuits that can be brought through the WTO</a:t>
            </a:r>
          </a:p>
          <a:p>
            <a:pPr marL="628650" lvl="1" indent="-171450" eaLnBrk="1" fontAlgn="auto" hangingPunct="1">
              <a:spcBef>
                <a:spcPts val="0"/>
              </a:spcBef>
              <a:spcAft>
                <a:spcPts val="0"/>
              </a:spcAft>
              <a:buFont typeface="Arial"/>
              <a:buChar char="•"/>
              <a:defRPr/>
            </a:pPr>
            <a:r>
              <a:rPr lang="en-US" sz="900" dirty="0" smtClean="0"/>
              <a:t>Reforming/eliminating anti-dumping laws will make US companies more competitive because the majority of US companies use raw materials to produce more advanced products, thus decreasing the price of raw materials increases the profit of the resulting product.</a:t>
            </a:r>
          </a:p>
          <a:p>
            <a:pPr marL="628650" lvl="1" indent="-171450" eaLnBrk="1" fontAlgn="auto" hangingPunct="1">
              <a:spcBef>
                <a:spcPts val="0"/>
              </a:spcBef>
              <a:spcAft>
                <a:spcPts val="0"/>
              </a:spcAft>
              <a:buFont typeface="Arial"/>
              <a:buChar char="•"/>
              <a:defRPr/>
            </a:pPr>
            <a:r>
              <a:rPr lang="en-US" sz="900" dirty="0" smtClean="0"/>
              <a:t> Duty reduction on the products corporations use in their manufacturing process will also increase US competitiveness</a:t>
            </a:r>
          </a:p>
          <a:p>
            <a:pPr eaLnBrk="1" fontAlgn="auto" hangingPunct="1">
              <a:spcBef>
                <a:spcPts val="0"/>
              </a:spcBef>
              <a:spcAft>
                <a:spcPts val="0"/>
              </a:spcAft>
              <a:buFont typeface="Arial"/>
              <a:buNone/>
              <a:defRPr/>
            </a:pPr>
            <a:r>
              <a:rPr lang="en-US" sz="900" dirty="0" smtClean="0"/>
              <a:t>http://</a:t>
            </a:r>
            <a:r>
              <a:rPr lang="en-US" sz="900" dirty="0" err="1" smtClean="0"/>
              <a:t>online.wsj.com</a:t>
            </a:r>
            <a:r>
              <a:rPr lang="en-US" sz="900" dirty="0" smtClean="0"/>
              <a:t>/article/SB10001424053111904716604576546910548548544.html?mod=ITP_opinion_0</a:t>
            </a:r>
            <a:endParaRPr lang="en-US" sz="900" dirty="0" smtClean="0">
              <a:hlinkClick r:id="rId3"/>
            </a:endParaRPr>
          </a:p>
          <a:p>
            <a:pPr eaLnBrk="1" fontAlgn="auto" hangingPunct="1">
              <a:spcBef>
                <a:spcPts val="0"/>
              </a:spcBef>
              <a:spcAft>
                <a:spcPts val="0"/>
              </a:spcAft>
              <a:defRPr/>
            </a:pPr>
            <a:r>
              <a:rPr lang="en-US" sz="900" u="sng" dirty="0" smtClean="0">
                <a:hlinkClick r:id="rId3"/>
              </a:rPr>
              <a:t>http://www.akingump.com/files/Publication/4f9cc541-a885-4762-bd0f-30c88365dfc5/Presentation/PublicationAttachment/0f334169-e46d-4f63-ac81-36a481f46b44/reprint_%20Janzen.pdf</a:t>
            </a:r>
            <a:endParaRPr lang="en-US" sz="900" u="sng" dirty="0" smtClean="0"/>
          </a:p>
          <a:p>
            <a:pPr eaLnBrk="1" fontAlgn="auto" hangingPunct="1">
              <a:spcBef>
                <a:spcPts val="0"/>
              </a:spcBef>
              <a:spcAft>
                <a:spcPts val="0"/>
              </a:spcAft>
              <a:defRPr/>
            </a:pPr>
            <a:endParaRPr lang="en-US" sz="900" dirty="0"/>
          </a:p>
        </p:txBody>
      </p:sp>
      <p:sp>
        <p:nvSpPr>
          <p:cNvPr id="931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3E85B9-E9A4-4498-B78C-FDBA83EC772B}" type="slidenum">
              <a:rPr lang="en-US"/>
              <a:pPr fontAlgn="base">
                <a:spcBef>
                  <a:spcPct val="0"/>
                </a:spcBef>
                <a:spcAft>
                  <a:spcPct val="0"/>
                </a:spcAft>
                <a:defRPr/>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55000" lnSpcReduction="20000"/>
          </a:bodyPr>
          <a:lstStyle/>
          <a:p>
            <a:pPr eaLnBrk="1" fontAlgn="auto" hangingPunct="1">
              <a:spcBef>
                <a:spcPts val="0"/>
              </a:spcBef>
              <a:spcAft>
                <a:spcPts val="0"/>
              </a:spcAft>
              <a:buFont typeface="Arial"/>
              <a:buChar char="•"/>
              <a:defRPr/>
            </a:pPr>
            <a:r>
              <a:rPr lang="en-US" sz="1050" dirty="0" smtClean="0"/>
              <a:t> The National Council for Sustainable Development is working with the China Clean Development Mechanism Fund and China Central Television </a:t>
            </a:r>
          </a:p>
          <a:p>
            <a:pPr eaLnBrk="1" fontAlgn="auto" hangingPunct="1">
              <a:spcBef>
                <a:spcPts val="0"/>
              </a:spcBef>
              <a:spcAft>
                <a:spcPts val="0"/>
              </a:spcAft>
              <a:buFont typeface="Arial"/>
              <a:buChar char="•"/>
              <a:defRPr/>
            </a:pPr>
            <a:r>
              <a:rPr lang="en-US" sz="1050" dirty="0" smtClean="0"/>
              <a:t> American Council on Renewable Energy, US-China Program</a:t>
            </a:r>
          </a:p>
          <a:p>
            <a:pPr eaLnBrk="1" fontAlgn="auto" hangingPunct="1">
              <a:spcBef>
                <a:spcPts val="0"/>
              </a:spcBef>
              <a:spcAft>
                <a:spcPts val="0"/>
              </a:spcAft>
              <a:buFont typeface="Arial"/>
              <a:buChar char="•"/>
              <a:defRPr/>
            </a:pPr>
            <a:r>
              <a:rPr lang="en-US" sz="1050" dirty="0" smtClean="0"/>
              <a:t> US-China Energy Efficiency Forum</a:t>
            </a:r>
          </a:p>
          <a:p>
            <a:pPr eaLnBrk="1" fontAlgn="auto" hangingPunct="1">
              <a:spcBef>
                <a:spcPts val="0"/>
              </a:spcBef>
              <a:spcAft>
                <a:spcPts val="0"/>
              </a:spcAft>
              <a:buFont typeface="Arial"/>
              <a:buNone/>
              <a:defRPr/>
            </a:pPr>
            <a:endParaRPr lang="en-US" sz="1050" dirty="0" smtClean="0"/>
          </a:p>
          <a:p>
            <a:pPr eaLnBrk="1" fontAlgn="auto" hangingPunct="1">
              <a:spcBef>
                <a:spcPts val="0"/>
              </a:spcBef>
              <a:spcAft>
                <a:spcPts val="0"/>
              </a:spcAft>
              <a:buFont typeface="Arial"/>
              <a:buNone/>
              <a:defRPr/>
            </a:pPr>
            <a:endParaRPr lang="en-US" sz="1050" b="1" dirty="0" smtClean="0"/>
          </a:p>
          <a:p>
            <a:pPr eaLnBrk="1" fontAlgn="auto" hangingPunct="1">
              <a:spcBef>
                <a:spcPts val="0"/>
              </a:spcBef>
              <a:spcAft>
                <a:spcPts val="0"/>
              </a:spcAft>
              <a:buFont typeface="Arial"/>
              <a:buNone/>
              <a:defRPr/>
            </a:pPr>
            <a:r>
              <a:rPr lang="en-US" sz="1050" b="1" dirty="0" smtClean="0"/>
              <a:t>National Council for Sustainable Development</a:t>
            </a:r>
          </a:p>
          <a:p>
            <a:pPr lvl="1" eaLnBrk="1" fontAlgn="auto" hangingPunct="1">
              <a:spcBef>
                <a:spcPts val="0"/>
              </a:spcBef>
              <a:spcAft>
                <a:spcPts val="0"/>
              </a:spcAft>
              <a:buFont typeface="Arial"/>
              <a:buChar char="•"/>
              <a:defRPr/>
            </a:pPr>
            <a:r>
              <a:rPr lang="en-US" sz="1050" dirty="0" smtClean="0"/>
              <a:t> Is a national nonprofit</a:t>
            </a:r>
          </a:p>
          <a:p>
            <a:pPr lvl="1" eaLnBrk="1" fontAlgn="auto" hangingPunct="1">
              <a:spcBef>
                <a:spcPts val="0"/>
              </a:spcBef>
              <a:spcAft>
                <a:spcPts val="0"/>
              </a:spcAft>
              <a:buFont typeface="Arial"/>
              <a:buChar char="•"/>
              <a:defRPr/>
            </a:pPr>
            <a:r>
              <a:rPr lang="en-US" sz="1050" dirty="0" smtClean="0"/>
              <a:t> In April 2011, NSCD announced that they and CCT are producing a TV documentary series “Warm and Cold We Share Together…A Civilization Journey of Climate”</a:t>
            </a:r>
          </a:p>
          <a:p>
            <a:pPr lvl="1" eaLnBrk="1" fontAlgn="auto" hangingPunct="1">
              <a:spcBef>
                <a:spcPts val="0"/>
              </a:spcBef>
              <a:spcAft>
                <a:spcPts val="0"/>
              </a:spcAft>
              <a:buFont typeface="Arial"/>
              <a:buChar char="•"/>
              <a:defRPr/>
            </a:pPr>
            <a:r>
              <a:rPr lang="en-US" sz="1050" dirty="0" smtClean="0"/>
              <a:t> About global climate change, it’s history and changing impact on the environment and global populations</a:t>
            </a:r>
          </a:p>
          <a:p>
            <a:pPr lvl="1" eaLnBrk="1" fontAlgn="auto" hangingPunct="1">
              <a:spcBef>
                <a:spcPts val="0"/>
              </a:spcBef>
              <a:spcAft>
                <a:spcPts val="0"/>
              </a:spcAft>
              <a:buFont typeface="Arial"/>
              <a:buChar char="•"/>
              <a:defRPr/>
            </a:pPr>
            <a:r>
              <a:rPr lang="en-US" sz="1050" dirty="0" smtClean="0"/>
              <a:t> Working with CDM Fund in capacity building efforts under the China-U.S. Low Carbon Development Cooperation Program, CDM is also funding the documentary</a:t>
            </a:r>
          </a:p>
          <a:p>
            <a:pPr lvl="1" eaLnBrk="1" fontAlgn="auto" hangingPunct="1">
              <a:spcBef>
                <a:spcPts val="0"/>
              </a:spcBef>
              <a:spcAft>
                <a:spcPts val="0"/>
              </a:spcAft>
              <a:buFont typeface="Arial"/>
              <a:buChar char="•"/>
              <a:defRPr/>
            </a:pPr>
            <a:r>
              <a:rPr lang="en-US" sz="1050" dirty="0" smtClean="0"/>
              <a:t> The documentary will be released in November, showcased at a global climate event in South Africa by </a:t>
            </a:r>
            <a:r>
              <a:rPr lang="en-US" sz="1050" dirty="0" err="1" smtClean="0"/>
              <a:t>Hu</a:t>
            </a:r>
            <a:r>
              <a:rPr lang="en-US" sz="1050" dirty="0" smtClean="0"/>
              <a:t> </a:t>
            </a:r>
            <a:r>
              <a:rPr lang="en-US" sz="1050" dirty="0" err="1" smtClean="0"/>
              <a:t>Jintao</a:t>
            </a:r>
            <a:endParaRPr lang="en-US" sz="1050" dirty="0" smtClean="0"/>
          </a:p>
          <a:p>
            <a:pPr lvl="1" eaLnBrk="1" fontAlgn="auto" hangingPunct="1">
              <a:spcBef>
                <a:spcPts val="0"/>
              </a:spcBef>
              <a:spcAft>
                <a:spcPts val="0"/>
              </a:spcAft>
              <a:buFont typeface="Arial"/>
              <a:buChar char="•"/>
              <a:defRPr/>
            </a:pPr>
            <a:r>
              <a:rPr lang="en-US" sz="1050" u="sng" dirty="0" smtClean="0">
                <a:solidFill>
                  <a:srgbClr val="0000FF"/>
                </a:solidFill>
              </a:rPr>
              <a:t> http://ncsdusa.org/press/press026.html</a:t>
            </a:r>
          </a:p>
          <a:p>
            <a:pPr eaLnBrk="1" fontAlgn="auto" hangingPunct="1">
              <a:spcBef>
                <a:spcPts val="0"/>
              </a:spcBef>
              <a:spcAft>
                <a:spcPts val="0"/>
              </a:spcAft>
              <a:buFont typeface="Arial"/>
              <a:buNone/>
              <a:defRPr/>
            </a:pPr>
            <a:r>
              <a:rPr lang="en-US" sz="1050" b="1" dirty="0" smtClean="0"/>
              <a:t>ACORE</a:t>
            </a:r>
          </a:p>
          <a:p>
            <a:pPr lvl="1" eaLnBrk="1" fontAlgn="auto" hangingPunct="1">
              <a:spcBef>
                <a:spcPts val="0"/>
              </a:spcBef>
              <a:spcAft>
                <a:spcPts val="0"/>
              </a:spcAft>
              <a:buFont typeface="Arial"/>
              <a:buChar char="•"/>
              <a:defRPr/>
            </a:pPr>
            <a:r>
              <a:rPr lang="en-US" sz="1050" dirty="0" smtClean="0"/>
              <a:t> Is a nonprofit</a:t>
            </a:r>
          </a:p>
          <a:p>
            <a:pPr lvl="1" eaLnBrk="1" fontAlgn="auto" hangingPunct="1">
              <a:spcBef>
                <a:spcPts val="0"/>
              </a:spcBef>
              <a:spcAft>
                <a:spcPts val="0"/>
              </a:spcAft>
              <a:buFont typeface="Arial"/>
              <a:buChar char="•"/>
              <a:defRPr/>
            </a:pPr>
            <a:r>
              <a:rPr lang="en-US" sz="1050" dirty="0" smtClean="0"/>
              <a:t> Mission of US-China Program (USCP) is to increase understanding and promote public and private relationships between the renewable energy markets both countries</a:t>
            </a:r>
          </a:p>
          <a:p>
            <a:pPr lvl="1" eaLnBrk="1" fontAlgn="auto" hangingPunct="1">
              <a:spcBef>
                <a:spcPts val="0"/>
              </a:spcBef>
              <a:spcAft>
                <a:spcPts val="0"/>
              </a:spcAft>
              <a:buFont typeface="Arial"/>
              <a:buChar char="•"/>
              <a:defRPr/>
            </a:pPr>
            <a:r>
              <a:rPr lang="en-US" sz="1050" dirty="0" smtClean="0"/>
              <a:t> Partner Organizations</a:t>
            </a:r>
          </a:p>
          <a:p>
            <a:pPr lvl="2" eaLnBrk="1" fontAlgn="auto" hangingPunct="1">
              <a:spcBef>
                <a:spcPts val="0"/>
              </a:spcBef>
              <a:spcAft>
                <a:spcPts val="0"/>
              </a:spcAft>
              <a:buFont typeface="Arial"/>
              <a:buChar char="•"/>
              <a:defRPr/>
            </a:pPr>
            <a:r>
              <a:rPr lang="en-US" sz="1050" dirty="0" smtClean="0"/>
              <a:t> Applied Materials, Du Pont, GCL-Poly Energy Holdings, </a:t>
            </a:r>
            <a:r>
              <a:rPr lang="en-US" sz="1050" dirty="0" err="1" smtClean="0"/>
              <a:t>Goldwind</a:t>
            </a:r>
            <a:r>
              <a:rPr lang="en-US" sz="1050" dirty="0" smtClean="0"/>
              <a:t>, Hudson Clean Energy, IMB, Orrick</a:t>
            </a:r>
          </a:p>
          <a:p>
            <a:pPr lvl="1" eaLnBrk="1" fontAlgn="auto" hangingPunct="1">
              <a:spcBef>
                <a:spcPts val="0"/>
              </a:spcBef>
              <a:spcAft>
                <a:spcPts val="0"/>
              </a:spcAft>
              <a:buFont typeface="Arial"/>
              <a:buChar char="•"/>
              <a:defRPr/>
            </a:pPr>
            <a:r>
              <a:rPr lang="en-US" sz="1050" dirty="0" smtClean="0"/>
              <a:t> Supporting Organizations</a:t>
            </a:r>
          </a:p>
          <a:p>
            <a:pPr lvl="2" eaLnBrk="1" fontAlgn="auto" hangingPunct="1">
              <a:spcBef>
                <a:spcPts val="0"/>
              </a:spcBef>
              <a:spcAft>
                <a:spcPts val="0"/>
              </a:spcAft>
              <a:buFont typeface="Arial"/>
              <a:buChar char="•"/>
              <a:defRPr/>
            </a:pPr>
            <a:r>
              <a:rPr lang="en-US" sz="1050" dirty="0" smtClean="0"/>
              <a:t> America and China International Foundation (ACIF), China </a:t>
            </a:r>
            <a:r>
              <a:rPr lang="en-US" sz="1050" dirty="0" err="1" smtClean="0"/>
              <a:t>Cleantech</a:t>
            </a:r>
            <a:r>
              <a:rPr lang="en-US" sz="1050" dirty="0" smtClean="0"/>
              <a:t> Focus, China Council for the Promotion of International Trade (CCPIT), China </a:t>
            </a:r>
            <a:r>
              <a:rPr lang="en-US" sz="1050" dirty="0" err="1" smtClean="0"/>
              <a:t>Greentech</a:t>
            </a:r>
            <a:r>
              <a:rPr lang="en-US" sz="1050" dirty="0" smtClean="0"/>
              <a:t> Initiative, China International Renewable Energy Conference and Exhibition (CREC | Solar), China New Energy Chamber of Commerce</a:t>
            </a:r>
          </a:p>
          <a:p>
            <a:pPr lvl="2" eaLnBrk="1" fontAlgn="auto" hangingPunct="1">
              <a:spcBef>
                <a:spcPts val="0"/>
              </a:spcBef>
              <a:spcAft>
                <a:spcPts val="0"/>
              </a:spcAft>
              <a:buFont typeface="Arial"/>
              <a:buChar char="•"/>
              <a:defRPr/>
            </a:pPr>
            <a:r>
              <a:rPr lang="en-US" sz="1050" dirty="0" smtClean="0"/>
              <a:t> </a:t>
            </a:r>
            <a:r>
              <a:rPr lang="en-US" sz="1050" u="sng" dirty="0" smtClean="0"/>
              <a:t>http://acore.org/uschina/images/stories/documents/us-china%20program%20prospectus%202012.pdf</a:t>
            </a:r>
          </a:p>
          <a:p>
            <a:pPr lvl="2" eaLnBrk="1" fontAlgn="auto" hangingPunct="1">
              <a:spcBef>
                <a:spcPts val="0"/>
              </a:spcBef>
              <a:spcAft>
                <a:spcPts val="0"/>
              </a:spcAft>
              <a:buFont typeface="Arial"/>
              <a:buChar char="•"/>
              <a:defRPr/>
            </a:pPr>
            <a:r>
              <a:rPr lang="en-US" sz="1050" u="sng" dirty="0" smtClean="0"/>
              <a:t> http://</a:t>
            </a:r>
            <a:r>
              <a:rPr lang="en-US" sz="1050" u="sng" dirty="0" err="1" smtClean="0"/>
              <a:t>www.acore.org/uschina/index.php?option</a:t>
            </a:r>
            <a:r>
              <a:rPr lang="en-US" sz="1050" u="sng" dirty="0" smtClean="0"/>
              <a:t>=</a:t>
            </a:r>
            <a:r>
              <a:rPr lang="en-US" sz="1050" u="sng" dirty="0" err="1" smtClean="0"/>
              <a:t>com_content&amp;view</a:t>
            </a:r>
            <a:r>
              <a:rPr lang="en-US" sz="1050" u="sng" dirty="0" smtClean="0"/>
              <a:t>=</a:t>
            </a:r>
            <a:r>
              <a:rPr lang="en-US" sz="1050" u="sng" dirty="0" err="1" smtClean="0"/>
              <a:t>article&amp;id</a:t>
            </a:r>
            <a:r>
              <a:rPr lang="en-US" sz="1050" u="sng" dirty="0" smtClean="0"/>
              <a:t>=48&amp;Itemid=72</a:t>
            </a:r>
          </a:p>
          <a:p>
            <a:pPr eaLnBrk="1" fontAlgn="auto" hangingPunct="1">
              <a:spcBef>
                <a:spcPts val="0"/>
              </a:spcBef>
              <a:spcAft>
                <a:spcPts val="0"/>
              </a:spcAft>
              <a:buFont typeface="Arial"/>
              <a:buNone/>
              <a:defRPr/>
            </a:pPr>
            <a:r>
              <a:rPr lang="en-US" sz="1050" b="1" dirty="0" smtClean="0"/>
              <a:t>US-China Energy Efficiency Forum</a:t>
            </a:r>
          </a:p>
          <a:p>
            <a:pPr lvl="1" eaLnBrk="1" fontAlgn="auto" hangingPunct="1">
              <a:spcBef>
                <a:spcPts val="0"/>
              </a:spcBef>
              <a:spcAft>
                <a:spcPts val="0"/>
              </a:spcAft>
              <a:buFont typeface="Arial"/>
              <a:buChar char="•"/>
              <a:defRPr/>
            </a:pPr>
            <a:r>
              <a:rPr lang="en-US" sz="1050" dirty="0" smtClean="0"/>
              <a:t> 1</a:t>
            </a:r>
            <a:r>
              <a:rPr lang="en-US" sz="1050" baseline="30000" dirty="0" smtClean="0"/>
              <a:t>st</a:t>
            </a:r>
            <a:r>
              <a:rPr lang="en-US" sz="1050" dirty="0" smtClean="0"/>
              <a:t> was in May 2010 in China, 2</a:t>
            </a:r>
            <a:r>
              <a:rPr lang="en-US" sz="1050" baseline="30000" dirty="0" smtClean="0"/>
              <a:t>nd</a:t>
            </a:r>
            <a:r>
              <a:rPr lang="en-US" sz="1050" dirty="0" smtClean="0"/>
              <a:t> was in May 2011 in Berkeley, CA</a:t>
            </a:r>
          </a:p>
          <a:p>
            <a:pPr lvl="1" eaLnBrk="1" fontAlgn="auto" hangingPunct="1">
              <a:spcBef>
                <a:spcPts val="0"/>
              </a:spcBef>
              <a:spcAft>
                <a:spcPts val="0"/>
              </a:spcAft>
              <a:buFont typeface="Arial"/>
              <a:buChar char="•"/>
              <a:defRPr/>
            </a:pPr>
            <a:r>
              <a:rPr lang="en-US" sz="1050" dirty="0" smtClean="0"/>
              <a:t> Part of the Energy Efficiency Action Plan created by Obama and </a:t>
            </a:r>
            <a:r>
              <a:rPr lang="en-US" sz="1050" dirty="0" err="1" smtClean="0"/>
              <a:t>Hu</a:t>
            </a:r>
            <a:r>
              <a:rPr lang="en-US" sz="1050" dirty="0" smtClean="0"/>
              <a:t> </a:t>
            </a:r>
            <a:r>
              <a:rPr lang="en-US" sz="1050" dirty="0" err="1" smtClean="0"/>
              <a:t>Jintao</a:t>
            </a:r>
            <a:r>
              <a:rPr lang="en-US" sz="1050" dirty="0" smtClean="0"/>
              <a:t> in 2009, to work together to improve the energy efficiency of buildings, industrial facilities, and consumer appliances, as part of the 10 Year Energy and Environmental Cooperation Framework</a:t>
            </a:r>
          </a:p>
          <a:p>
            <a:pPr lvl="1" eaLnBrk="1" fontAlgn="auto" hangingPunct="1">
              <a:spcBef>
                <a:spcPts val="0"/>
              </a:spcBef>
              <a:spcAft>
                <a:spcPts val="0"/>
              </a:spcAft>
              <a:buFont typeface="Arial"/>
              <a:buChar char="•"/>
              <a:defRPr/>
            </a:pPr>
            <a:r>
              <a:rPr lang="en-US" sz="1050" dirty="0" smtClean="0"/>
              <a:t> Haven’t seen a 3</a:t>
            </a:r>
            <a:r>
              <a:rPr lang="en-US" sz="1050" baseline="30000" dirty="0" smtClean="0"/>
              <a:t>rd</a:t>
            </a:r>
            <a:r>
              <a:rPr lang="en-US" sz="1050" dirty="0" smtClean="0"/>
              <a:t> forum mentioned</a:t>
            </a:r>
          </a:p>
          <a:p>
            <a:pPr lvl="1" eaLnBrk="1" fontAlgn="auto" hangingPunct="1">
              <a:spcBef>
                <a:spcPts val="0"/>
              </a:spcBef>
              <a:spcAft>
                <a:spcPts val="0"/>
              </a:spcAft>
              <a:buFont typeface="Arial"/>
              <a:buChar char="•"/>
              <a:defRPr/>
            </a:pPr>
            <a:r>
              <a:rPr lang="en-US" sz="1050" dirty="0" smtClean="0"/>
              <a:t> </a:t>
            </a:r>
            <a:r>
              <a:rPr lang="en-US" sz="1050" u="sng" dirty="0" smtClean="0"/>
              <a:t>http://www.2ndus-chinaeeforum.org/background.html</a:t>
            </a:r>
          </a:p>
          <a:p>
            <a:pPr eaLnBrk="1" fontAlgn="auto" hangingPunct="1">
              <a:spcBef>
                <a:spcPts val="0"/>
              </a:spcBef>
              <a:spcAft>
                <a:spcPts val="0"/>
              </a:spcAft>
              <a:buFont typeface="Arial"/>
              <a:buNone/>
              <a:defRPr/>
            </a:pPr>
            <a:r>
              <a:rPr lang="en-US" sz="1050" b="1" dirty="0" smtClean="0"/>
              <a:t>US-China Energy Efficiency Alliance</a:t>
            </a:r>
          </a:p>
          <a:p>
            <a:pPr lvl="1" eaLnBrk="1" fontAlgn="auto" hangingPunct="1">
              <a:spcBef>
                <a:spcPts val="0"/>
              </a:spcBef>
              <a:spcAft>
                <a:spcPts val="0"/>
              </a:spcAft>
              <a:buFont typeface="Arial"/>
              <a:buChar char="•"/>
              <a:defRPr/>
            </a:pPr>
            <a:r>
              <a:rPr lang="en-US" sz="1050" dirty="0" smtClean="0"/>
              <a:t> Is a nonprofit</a:t>
            </a:r>
          </a:p>
          <a:p>
            <a:pPr lvl="1" eaLnBrk="1" fontAlgn="auto" hangingPunct="1">
              <a:spcBef>
                <a:spcPts val="0"/>
              </a:spcBef>
              <a:spcAft>
                <a:spcPts val="0"/>
              </a:spcAft>
              <a:buFont typeface="Arial"/>
              <a:buChar char="•"/>
              <a:defRPr/>
            </a:pPr>
            <a:r>
              <a:rPr lang="en-US" sz="1050" dirty="0" smtClean="0"/>
              <a:t> Completely separate entity from the Forum</a:t>
            </a:r>
          </a:p>
          <a:p>
            <a:pPr lvl="1" eaLnBrk="1" fontAlgn="auto" hangingPunct="1">
              <a:spcBef>
                <a:spcPts val="0"/>
              </a:spcBef>
              <a:spcAft>
                <a:spcPts val="0"/>
              </a:spcAft>
              <a:buFont typeface="Arial"/>
              <a:buChar char="•"/>
              <a:defRPr/>
            </a:pPr>
            <a:r>
              <a:rPr lang="en-US" sz="1050" dirty="0" smtClean="0"/>
              <a:t> It’s a nonprofit that works with the National Resources Defense Council to fight global climate change by promoting energy efficiency in China</a:t>
            </a:r>
          </a:p>
          <a:p>
            <a:pPr lvl="1" eaLnBrk="1" fontAlgn="auto" hangingPunct="1">
              <a:spcBef>
                <a:spcPts val="0"/>
              </a:spcBef>
              <a:spcAft>
                <a:spcPts val="0"/>
              </a:spcAft>
              <a:buFont typeface="Arial"/>
              <a:buChar char="•"/>
              <a:defRPr/>
            </a:pPr>
            <a:r>
              <a:rPr lang="en-US" sz="1050" dirty="0" smtClean="0"/>
              <a:t> Comprised of experts on energy efficiency from both the US and China</a:t>
            </a:r>
          </a:p>
          <a:p>
            <a:pPr lvl="1" eaLnBrk="1" fontAlgn="auto" hangingPunct="1">
              <a:spcBef>
                <a:spcPts val="0"/>
              </a:spcBef>
              <a:spcAft>
                <a:spcPts val="0"/>
              </a:spcAft>
              <a:buFont typeface="Arial"/>
              <a:buChar char="•"/>
              <a:defRPr/>
            </a:pPr>
            <a:r>
              <a:rPr lang="en-US" sz="1050" dirty="0" smtClean="0"/>
              <a:t> Focuses mostly on creating regulations and initiatives within China</a:t>
            </a:r>
          </a:p>
          <a:p>
            <a:pPr lvl="1" eaLnBrk="1" fontAlgn="auto" hangingPunct="1">
              <a:spcBef>
                <a:spcPts val="0"/>
              </a:spcBef>
              <a:spcAft>
                <a:spcPts val="0"/>
              </a:spcAft>
              <a:buFont typeface="Arial"/>
              <a:buChar char="•"/>
              <a:defRPr/>
            </a:pPr>
            <a:r>
              <a:rPr lang="en-US" sz="1050" dirty="0" smtClean="0"/>
              <a:t> </a:t>
            </a:r>
            <a:r>
              <a:rPr lang="en-US" sz="1050" u="sng" dirty="0" smtClean="0"/>
              <a:t>http://</a:t>
            </a:r>
            <a:r>
              <a:rPr lang="en-US" sz="1050" u="sng" dirty="0" err="1" smtClean="0"/>
              <a:t>www.chinauseealliance.org/achievements.php</a:t>
            </a:r>
            <a:endParaRPr lang="en-US" sz="1050" u="sng" dirty="0" smtClean="0"/>
          </a:p>
          <a:p>
            <a:pPr eaLnBrk="1" fontAlgn="auto" hangingPunct="1">
              <a:spcBef>
                <a:spcPts val="0"/>
              </a:spcBef>
              <a:spcAft>
                <a:spcPts val="0"/>
              </a:spcAft>
              <a:buFont typeface="Arial"/>
              <a:buNone/>
              <a:defRPr/>
            </a:pPr>
            <a:endParaRPr lang="en-US" sz="1050" dirty="0" smtClean="0"/>
          </a:p>
          <a:p>
            <a:pPr eaLnBrk="1" fontAlgn="auto" hangingPunct="1">
              <a:spcBef>
                <a:spcPts val="0"/>
              </a:spcBef>
              <a:spcAft>
                <a:spcPts val="0"/>
              </a:spcAft>
              <a:buFont typeface="Arial"/>
              <a:buNone/>
              <a:defRPr/>
            </a:pPr>
            <a:r>
              <a:rPr lang="en-US" sz="1050" dirty="0" smtClean="0"/>
              <a:t>From Previous PowerPoint:</a:t>
            </a:r>
          </a:p>
          <a:p>
            <a:pPr eaLnBrk="1" fontAlgn="auto" hangingPunct="1">
              <a:spcBef>
                <a:spcPts val="0"/>
              </a:spcBef>
              <a:spcAft>
                <a:spcPts val="0"/>
              </a:spcAft>
              <a:buFont typeface="Arial"/>
              <a:buNone/>
              <a:defRPr/>
            </a:pPr>
            <a:r>
              <a:rPr lang="en-US" sz="1050" b="1" dirty="0" smtClean="0">
                <a:cs typeface="Eurostile"/>
              </a:rPr>
              <a:t>Collaboration</a:t>
            </a:r>
          </a:p>
          <a:p>
            <a:pPr marL="171450" lvl="1" indent="-171450" eaLnBrk="1" fontAlgn="auto" hangingPunct="1">
              <a:spcBef>
                <a:spcPts val="0"/>
              </a:spcBef>
              <a:spcAft>
                <a:spcPts val="0"/>
              </a:spcAft>
              <a:buFont typeface="Arial"/>
              <a:buChar char="•"/>
              <a:defRPr/>
            </a:pPr>
            <a:r>
              <a:rPr lang="en-US" sz="1050" dirty="0" smtClean="0"/>
              <a:t>Joint efforts by Solar Energy Industries Association (SEIA) and U.S.-China Renewable Energy Forum and China’s Energy Rules and Association to determine what the role of government in renewable energy should be.</a:t>
            </a:r>
            <a:endParaRPr lang="en-US" sz="1050" dirty="0" smtClean="0">
              <a:cs typeface="Eurostile"/>
            </a:endParaRPr>
          </a:p>
          <a:p>
            <a:pPr marL="171450" indent="-171450" eaLnBrk="1" fontAlgn="auto" hangingPunct="1">
              <a:spcBef>
                <a:spcPts val="0"/>
              </a:spcBef>
              <a:spcAft>
                <a:spcPts val="0"/>
              </a:spcAft>
              <a:buFont typeface="Arial"/>
              <a:buChar char="•"/>
              <a:defRPr/>
            </a:pPr>
            <a:r>
              <a:rPr lang="en-US" sz="1050" dirty="0" smtClean="0">
                <a:cs typeface="Eurostile"/>
              </a:rPr>
              <a:t>15 or so national trade associations</a:t>
            </a:r>
          </a:p>
          <a:p>
            <a:pPr marL="171450" indent="-171450" eaLnBrk="1" fontAlgn="auto" hangingPunct="1">
              <a:spcBef>
                <a:spcPts val="0"/>
              </a:spcBef>
              <a:spcAft>
                <a:spcPts val="0"/>
              </a:spcAft>
              <a:buFont typeface="Arial"/>
              <a:buChar char="•"/>
              <a:defRPr/>
            </a:pPr>
            <a:r>
              <a:rPr lang="en-US" sz="1050" dirty="0" smtClean="0"/>
              <a:t>U.S.-China Clean Energy Research Center finances joint projects focusing on green building, clean coal, and next-generation vehicles.</a:t>
            </a:r>
          </a:p>
          <a:p>
            <a:pPr marL="628650" lvl="1" indent="-171450" eaLnBrk="1" fontAlgn="auto" hangingPunct="1">
              <a:spcBef>
                <a:spcPts val="0"/>
              </a:spcBef>
              <a:spcAft>
                <a:spcPts val="0"/>
              </a:spcAft>
              <a:buFont typeface="Arial"/>
              <a:buChar char="•"/>
              <a:defRPr/>
            </a:pPr>
            <a:r>
              <a:rPr lang="en-US" sz="1050" dirty="0" smtClean="0"/>
              <a:t>Both countries are contributing equally to $150 million in financial support from public and private sources over five years</a:t>
            </a:r>
          </a:p>
          <a:p>
            <a:pPr marL="628650" lvl="1" indent="-171450" eaLnBrk="1" fontAlgn="auto" hangingPunct="1">
              <a:spcBef>
                <a:spcPts val="0"/>
              </a:spcBef>
              <a:spcAft>
                <a:spcPts val="0"/>
              </a:spcAft>
              <a:buFont typeface="Arial"/>
              <a:buChar char="•"/>
              <a:defRPr/>
            </a:pPr>
            <a:r>
              <a:rPr lang="en-US" sz="1050" dirty="0" smtClean="0"/>
              <a:t>The last meeting I confirmed was on January 18, 2011 by CERC Steering Committee</a:t>
            </a:r>
            <a:endParaRPr lang="en-US" sz="1050" dirty="0" smtClean="0">
              <a:cs typeface="Eurostile"/>
            </a:endParaRPr>
          </a:p>
          <a:p>
            <a:pPr eaLnBrk="1" fontAlgn="auto" hangingPunct="1">
              <a:spcBef>
                <a:spcPts val="0"/>
              </a:spcBef>
              <a:spcAft>
                <a:spcPts val="0"/>
              </a:spcAft>
              <a:buFont typeface="Arial"/>
              <a:buNone/>
              <a:defRPr/>
            </a:pPr>
            <a:endParaRPr lang="en-US" sz="1050" dirty="0" smtClean="0"/>
          </a:p>
        </p:txBody>
      </p:sp>
      <p:sp>
        <p:nvSpPr>
          <p:cNvPr id="952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0A9070-9765-4F6C-AA00-D2A91381A705}" type="slidenum">
              <a:rPr lang="en-US"/>
              <a:pPr fontAlgn="base">
                <a:spcBef>
                  <a:spcPct val="0"/>
                </a:spcBef>
                <a:spcAft>
                  <a:spcPct val="0"/>
                </a:spcAft>
                <a:defRPr/>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a:bodyPr>
          <a:lstStyle/>
          <a:p>
            <a:pPr eaLnBrk="1" fontAlgn="auto" hangingPunct="1">
              <a:spcBef>
                <a:spcPts val="0"/>
              </a:spcBef>
              <a:spcAft>
                <a:spcPts val="0"/>
              </a:spcAft>
              <a:defRPr/>
            </a:pPr>
            <a:r>
              <a:rPr lang="en-US" sz="1050" b="1" dirty="0" smtClean="0"/>
              <a:t>International Centre for Trade and Sustainable Development (ICTSD) and the Global Green Growth Institute (GGGI)</a:t>
            </a:r>
          </a:p>
          <a:p>
            <a:pPr eaLnBrk="1" fontAlgn="auto" hangingPunct="1">
              <a:spcBef>
                <a:spcPts val="0"/>
              </a:spcBef>
              <a:spcAft>
                <a:spcPts val="0"/>
              </a:spcAft>
              <a:buFont typeface="Arial"/>
              <a:buChar char="•"/>
              <a:defRPr/>
            </a:pPr>
            <a:r>
              <a:rPr lang="en-US" sz="1050" dirty="0" smtClean="0"/>
              <a:t> Working together on a Sustainable Energy Trade Agreement Project (SETA)</a:t>
            </a:r>
          </a:p>
          <a:p>
            <a:pPr eaLnBrk="1" fontAlgn="auto" hangingPunct="1">
              <a:spcBef>
                <a:spcPts val="0"/>
              </a:spcBef>
              <a:spcAft>
                <a:spcPts val="0"/>
              </a:spcAft>
              <a:buFont typeface="Arial"/>
              <a:buChar char="•"/>
              <a:defRPr/>
            </a:pPr>
            <a:r>
              <a:rPr lang="en-US" sz="1050" dirty="0" smtClean="0"/>
              <a:t> “The SETA concept involves creating a </a:t>
            </a:r>
            <a:r>
              <a:rPr lang="en-US" sz="1050" dirty="0" err="1" smtClean="0"/>
              <a:t>sectoral</a:t>
            </a:r>
            <a:r>
              <a:rPr lang="en-US" sz="1050" dirty="0" smtClean="0"/>
              <a:t> free trade arrangement where sustainable energy products and services are traded among country participants without tariff and non-tariff barriers.”</a:t>
            </a:r>
          </a:p>
          <a:p>
            <a:pPr eaLnBrk="1" fontAlgn="auto" hangingPunct="1">
              <a:spcBef>
                <a:spcPts val="0"/>
              </a:spcBef>
              <a:spcAft>
                <a:spcPts val="0"/>
              </a:spcAft>
              <a:buFont typeface="Arial"/>
              <a:buChar char="•"/>
              <a:defRPr/>
            </a:pPr>
            <a:r>
              <a:rPr lang="en-US" sz="1050" dirty="0" smtClean="0"/>
              <a:t> Partly modeled on the Information Technology Agreement of 1996</a:t>
            </a:r>
          </a:p>
          <a:p>
            <a:pPr eaLnBrk="1" fontAlgn="auto" hangingPunct="1">
              <a:spcBef>
                <a:spcPts val="0"/>
              </a:spcBef>
              <a:spcAft>
                <a:spcPts val="0"/>
              </a:spcAft>
              <a:buFont typeface="Arial"/>
              <a:buChar char="•"/>
              <a:defRPr/>
            </a:pPr>
            <a:r>
              <a:rPr lang="en-US" sz="1050" dirty="0" smtClean="0"/>
              <a:t> The project started with a symposium in November 2011 in Washington.  </a:t>
            </a:r>
          </a:p>
          <a:p>
            <a:pPr eaLnBrk="1" fontAlgn="auto" hangingPunct="1">
              <a:spcBef>
                <a:spcPts val="0"/>
              </a:spcBef>
              <a:spcAft>
                <a:spcPts val="0"/>
              </a:spcAft>
              <a:buFont typeface="Arial"/>
              <a:buChar char="•"/>
              <a:defRPr/>
            </a:pPr>
            <a:r>
              <a:rPr lang="en-US" sz="1050" dirty="0" smtClean="0"/>
              <a:t> 2 more symposia will be held in 2012 at the ICTSD in Geneva and the GGGI in Seoul</a:t>
            </a:r>
          </a:p>
          <a:p>
            <a:pPr eaLnBrk="1" fontAlgn="auto" hangingPunct="1">
              <a:spcBef>
                <a:spcPts val="0"/>
              </a:spcBef>
              <a:spcAft>
                <a:spcPts val="0"/>
              </a:spcAft>
              <a:buFont typeface="Arial"/>
              <a:buNone/>
              <a:defRPr/>
            </a:pPr>
            <a:r>
              <a:rPr lang="en-US" sz="1050" u="sng" dirty="0" err="1" smtClean="0"/>
              <a:t>http://www.gggi.org/research/gggi-research-initiative-sustainable-energy-trade-agreement-project</a:t>
            </a:r>
            <a:endParaRPr lang="en-US" sz="1050" u="sng" dirty="0" smtClean="0"/>
          </a:p>
          <a:p>
            <a:pPr eaLnBrk="1" fontAlgn="auto" hangingPunct="1">
              <a:spcBef>
                <a:spcPts val="0"/>
              </a:spcBef>
              <a:spcAft>
                <a:spcPts val="0"/>
              </a:spcAft>
              <a:defRPr/>
            </a:pPr>
            <a:endParaRPr lang="en-US" sz="1050" dirty="0" smtClean="0"/>
          </a:p>
          <a:p>
            <a:pPr eaLnBrk="1" fontAlgn="auto" hangingPunct="1">
              <a:spcBef>
                <a:spcPts val="0"/>
              </a:spcBef>
              <a:spcAft>
                <a:spcPts val="0"/>
              </a:spcAft>
              <a:buFont typeface="Arial"/>
              <a:buNone/>
              <a:defRPr/>
            </a:pPr>
            <a:r>
              <a:rPr lang="en-US" sz="1050" b="1" dirty="0" smtClean="0"/>
              <a:t>International Centre for Trade and Sustainable Development – Bridges China Dialogue (separate program)</a:t>
            </a:r>
          </a:p>
          <a:p>
            <a:pPr eaLnBrk="1" fontAlgn="auto" hangingPunct="1">
              <a:spcBef>
                <a:spcPts val="0"/>
              </a:spcBef>
              <a:spcAft>
                <a:spcPts val="0"/>
              </a:spcAft>
              <a:buFont typeface="Arial"/>
              <a:buChar char="•"/>
              <a:defRPr/>
            </a:pPr>
            <a:r>
              <a:rPr lang="en-US" sz="1050" dirty="0" smtClean="0"/>
              <a:t> Is a nonprofit NGO</a:t>
            </a:r>
          </a:p>
          <a:p>
            <a:pPr eaLnBrk="1" fontAlgn="auto" hangingPunct="1">
              <a:spcBef>
                <a:spcPts val="0"/>
              </a:spcBef>
              <a:spcAft>
                <a:spcPts val="0"/>
              </a:spcAft>
              <a:buFont typeface="Arial"/>
              <a:buChar char="•"/>
              <a:defRPr/>
            </a:pPr>
            <a:r>
              <a:rPr lang="en-US" sz="1050" dirty="0" smtClean="0"/>
              <a:t> Created in 2007</a:t>
            </a:r>
          </a:p>
          <a:p>
            <a:pPr eaLnBrk="1" fontAlgn="auto" hangingPunct="1">
              <a:spcBef>
                <a:spcPts val="0"/>
              </a:spcBef>
              <a:spcAft>
                <a:spcPts val="0"/>
              </a:spcAft>
              <a:buFont typeface="Arial"/>
              <a:buChar char="•"/>
              <a:defRPr/>
            </a:pPr>
            <a:r>
              <a:rPr lang="en-US" sz="1050" dirty="0" smtClean="0"/>
              <a:t> Mission is to improve “</a:t>
            </a:r>
            <a:r>
              <a:rPr lang="en-GB" sz="1050" dirty="0" smtClean="0"/>
              <a:t>China’s globalization in a sustainable manner by engaging Chinese business leaders and policymakers in international multi-stakeholder conversations on governance, strategies, practices and global citizenship and establishing beneficial multilateral relations among China and other stakeholders throughout the world.”</a:t>
            </a:r>
          </a:p>
          <a:p>
            <a:pPr eaLnBrk="1" fontAlgn="auto" hangingPunct="1">
              <a:spcBef>
                <a:spcPts val="0"/>
              </a:spcBef>
              <a:spcAft>
                <a:spcPts val="0"/>
              </a:spcAft>
              <a:buFont typeface="Arial"/>
              <a:buChar char="•"/>
              <a:defRPr/>
            </a:pPr>
            <a:r>
              <a:rPr lang="en-GB" sz="1050" dirty="0" smtClean="0"/>
              <a:t> The 4</a:t>
            </a:r>
            <a:r>
              <a:rPr lang="en-GB" sz="1050" baseline="30000" dirty="0" smtClean="0"/>
              <a:t>th</a:t>
            </a:r>
            <a:r>
              <a:rPr lang="en-GB" sz="1050" dirty="0" smtClean="0"/>
              <a:t> annual dialogue was in September 2011, no future events have been mentioned</a:t>
            </a:r>
            <a:endParaRPr lang="en-US" sz="1050" dirty="0" smtClean="0"/>
          </a:p>
          <a:p>
            <a:pPr eaLnBrk="1" fontAlgn="auto" hangingPunct="1">
              <a:spcBef>
                <a:spcPts val="0"/>
              </a:spcBef>
              <a:spcAft>
                <a:spcPts val="0"/>
              </a:spcAft>
              <a:buFont typeface="Arial"/>
              <a:buChar char="•"/>
              <a:defRPr/>
            </a:pPr>
            <a:r>
              <a:rPr lang="en-US" sz="1050" dirty="0" smtClean="0"/>
              <a:t> </a:t>
            </a:r>
            <a:r>
              <a:rPr lang="en-US" sz="1050" u="sng" dirty="0" smtClean="0"/>
              <a:t>http://www.bridges-china.com/en/about%20us/Our%20story%20-%20about%20the%20ICTSD</a:t>
            </a:r>
          </a:p>
          <a:p>
            <a:pPr eaLnBrk="1" fontAlgn="auto" hangingPunct="1">
              <a:spcBef>
                <a:spcPts val="0"/>
              </a:spcBef>
              <a:spcAft>
                <a:spcPts val="0"/>
              </a:spcAft>
              <a:defRPr/>
            </a:pPr>
            <a:endParaRPr lang="en-US" sz="1050" dirty="0" smtClean="0"/>
          </a:p>
          <a:p>
            <a:pPr eaLnBrk="1" fontAlgn="auto" hangingPunct="1">
              <a:spcBef>
                <a:spcPts val="0"/>
              </a:spcBef>
              <a:spcAft>
                <a:spcPts val="0"/>
              </a:spcAft>
              <a:buFont typeface="Arial"/>
              <a:buNone/>
              <a:defRPr/>
            </a:pPr>
            <a:r>
              <a:rPr lang="en-US" sz="1050" b="1" dirty="0" smtClean="0"/>
              <a:t>CATO Institute</a:t>
            </a:r>
          </a:p>
          <a:p>
            <a:pPr eaLnBrk="1" fontAlgn="auto" hangingPunct="1">
              <a:spcBef>
                <a:spcPts val="0"/>
              </a:spcBef>
              <a:spcAft>
                <a:spcPts val="0"/>
              </a:spcAft>
              <a:buFont typeface="Arial"/>
              <a:buChar char="•"/>
              <a:defRPr/>
            </a:pPr>
            <a:r>
              <a:rPr lang="en-US" sz="1050" dirty="0" smtClean="0"/>
              <a:t> President Obama should designate China a market economy for the purposes of anti-dumping law</a:t>
            </a:r>
          </a:p>
          <a:p>
            <a:pPr eaLnBrk="1" fontAlgn="auto" hangingPunct="1">
              <a:spcBef>
                <a:spcPts val="0"/>
              </a:spcBef>
              <a:spcAft>
                <a:spcPts val="0"/>
              </a:spcAft>
              <a:buFont typeface="Arial"/>
              <a:buChar char="•"/>
              <a:defRPr/>
            </a:pPr>
            <a:r>
              <a:rPr lang="en-US" sz="1050" dirty="0" smtClean="0"/>
              <a:t> This has to be done by December 11, 2016 regardless</a:t>
            </a:r>
          </a:p>
          <a:p>
            <a:pPr eaLnBrk="1" fontAlgn="auto" hangingPunct="1">
              <a:spcBef>
                <a:spcPts val="0"/>
              </a:spcBef>
              <a:spcAft>
                <a:spcPts val="0"/>
              </a:spcAft>
              <a:buFont typeface="Arial"/>
              <a:buChar char="•"/>
              <a:defRPr/>
            </a:pPr>
            <a:r>
              <a:rPr lang="en-US" sz="1050" dirty="0" smtClean="0"/>
              <a:t> Chinese exporters would be subject legally to both the antidumping and countervailing duty laws, and they'd actually be happy enough about the change that the crucial bilateral relationship would get a much-needed boost.</a:t>
            </a:r>
          </a:p>
          <a:p>
            <a:pPr eaLnBrk="1" fontAlgn="auto" hangingPunct="1">
              <a:spcBef>
                <a:spcPts val="0"/>
              </a:spcBef>
              <a:spcAft>
                <a:spcPts val="0"/>
              </a:spcAft>
              <a:buFont typeface="Arial"/>
              <a:buNone/>
              <a:defRPr/>
            </a:pPr>
            <a:r>
              <a:rPr lang="en-US" sz="1050" u="sng" dirty="0" smtClean="0"/>
              <a:t>http://www.cato.org/publications/free-trade-bulletin/trade-policy-priority-one-averting-uschina-trade-war?utm_source=Cato+Institute+Emails&amp;utm_campaign=6d6a97aca4-Cato_Today&amp;utm_medium=email&amp;mc_cid=6d6a97aca4&amp;mc_eid=ec9eb125aa</a:t>
            </a:r>
          </a:p>
          <a:p>
            <a:pPr eaLnBrk="1" fontAlgn="auto" hangingPunct="1">
              <a:spcBef>
                <a:spcPts val="0"/>
              </a:spcBef>
              <a:spcAft>
                <a:spcPts val="0"/>
              </a:spcAft>
              <a:defRPr/>
            </a:pPr>
            <a:endParaRPr lang="en-US" sz="1050" dirty="0" smtClean="0"/>
          </a:p>
          <a:p>
            <a:pPr eaLnBrk="1" fontAlgn="auto" hangingPunct="1">
              <a:spcBef>
                <a:spcPts val="0"/>
              </a:spcBef>
              <a:spcAft>
                <a:spcPts val="0"/>
              </a:spcAft>
              <a:defRPr/>
            </a:pPr>
            <a:r>
              <a:rPr lang="en-US" sz="1050" dirty="0" smtClean="0"/>
              <a:t>Multilateral approach</a:t>
            </a:r>
          </a:p>
          <a:p>
            <a:pPr eaLnBrk="1" fontAlgn="auto" hangingPunct="1">
              <a:spcBef>
                <a:spcPts val="0"/>
              </a:spcBef>
              <a:spcAft>
                <a:spcPts val="0"/>
              </a:spcAft>
              <a:buFont typeface="Arial"/>
              <a:buChar char="•"/>
              <a:defRPr/>
            </a:pPr>
            <a:r>
              <a:rPr lang="en-US" sz="1050" dirty="0" smtClean="0"/>
              <a:t> Both China and the US complain about the EU in the airlines issue</a:t>
            </a:r>
          </a:p>
          <a:p>
            <a:pPr eaLnBrk="1" fontAlgn="auto" hangingPunct="1">
              <a:spcBef>
                <a:spcPts val="0"/>
              </a:spcBef>
              <a:spcAft>
                <a:spcPts val="0"/>
              </a:spcAft>
              <a:buFont typeface="Arial"/>
              <a:buNone/>
              <a:defRPr/>
            </a:pPr>
            <a:endParaRPr lang="en-US" sz="1050" dirty="0" smtClean="0"/>
          </a:p>
          <a:p>
            <a:pPr eaLnBrk="1" fontAlgn="auto" hangingPunct="1">
              <a:spcBef>
                <a:spcPts val="0"/>
              </a:spcBef>
              <a:spcAft>
                <a:spcPts val="0"/>
              </a:spcAft>
              <a:buFont typeface="Arial"/>
              <a:buNone/>
              <a:defRPr/>
            </a:pPr>
            <a:r>
              <a:rPr lang="en-US" sz="1050" dirty="0" smtClean="0"/>
              <a:t>Best way to create an FTA is to start small, a US-China agreement on energy/environment, other countries will join in later, expand scope</a:t>
            </a:r>
          </a:p>
          <a:p>
            <a:pPr eaLnBrk="1" fontAlgn="auto" hangingPunct="1">
              <a:spcBef>
                <a:spcPts val="0"/>
              </a:spcBef>
              <a:spcAft>
                <a:spcPts val="0"/>
              </a:spcAft>
              <a:buFont typeface="Arial"/>
              <a:buNone/>
              <a:defRPr/>
            </a:pPr>
            <a:endParaRPr lang="en-US" sz="1050" u="sng" dirty="0" smtClean="0"/>
          </a:p>
          <a:p>
            <a:pPr eaLnBrk="1" fontAlgn="auto" hangingPunct="1">
              <a:spcBef>
                <a:spcPts val="0"/>
              </a:spcBef>
              <a:spcAft>
                <a:spcPts val="0"/>
              </a:spcAft>
              <a:defRPr/>
            </a:pPr>
            <a:r>
              <a:rPr lang="en-US" sz="1050" b="1" dirty="0" smtClean="0"/>
              <a:t>Henry Kissinger</a:t>
            </a:r>
            <a:endParaRPr lang="en-US" sz="1050" dirty="0" smtClean="0"/>
          </a:p>
          <a:p>
            <a:pPr eaLnBrk="1" fontAlgn="auto" hangingPunct="1">
              <a:spcBef>
                <a:spcPts val="0"/>
              </a:spcBef>
              <a:spcAft>
                <a:spcPts val="0"/>
              </a:spcAft>
              <a:buFont typeface="Arial"/>
              <a:buChar char="•"/>
              <a:defRPr/>
            </a:pPr>
            <a:r>
              <a:rPr lang="en-US" sz="1050" b="1" dirty="0" smtClean="0"/>
              <a:t> </a:t>
            </a:r>
            <a:r>
              <a:rPr lang="en-US" sz="1050" dirty="0" smtClean="0"/>
              <a:t>China’s new leadership-to-be will have always lived in a country at peace, they’ll need to deal with a changing society revolutionized by domestic and global economics, urbanization, and technology and communication</a:t>
            </a:r>
          </a:p>
          <a:p>
            <a:pPr eaLnBrk="1" fontAlgn="auto" hangingPunct="1">
              <a:spcBef>
                <a:spcPts val="0"/>
              </a:spcBef>
              <a:spcAft>
                <a:spcPts val="0"/>
              </a:spcAft>
              <a:buFont typeface="Arial"/>
              <a:buChar char="•"/>
              <a:defRPr/>
            </a:pPr>
            <a:r>
              <a:rPr lang="en-US" sz="1050" dirty="0" smtClean="0"/>
              <a:t> Trying to force a change in China’s institutions will likely backfire and isolate the liberals we intend to help</a:t>
            </a:r>
          </a:p>
          <a:p>
            <a:pPr eaLnBrk="1" fontAlgn="auto" hangingPunct="1">
              <a:spcBef>
                <a:spcPts val="0"/>
              </a:spcBef>
              <a:spcAft>
                <a:spcPts val="0"/>
              </a:spcAft>
              <a:buFont typeface="Arial"/>
              <a:buChar char="•"/>
              <a:defRPr/>
            </a:pPr>
            <a:r>
              <a:rPr lang="en-US" sz="1050" dirty="0" smtClean="0"/>
              <a:t> The situation should not be considered a zero-sum game, China’s rising power should not be seen as a strategic threat to the US</a:t>
            </a:r>
          </a:p>
          <a:p>
            <a:pPr eaLnBrk="1" fontAlgn="auto" hangingPunct="1">
              <a:spcBef>
                <a:spcPts val="0"/>
              </a:spcBef>
              <a:spcAft>
                <a:spcPts val="0"/>
              </a:spcAft>
              <a:buFont typeface="Arial"/>
              <a:buChar char="•"/>
              <a:defRPr/>
            </a:pPr>
            <a:r>
              <a:rPr lang="en-US" sz="1050" dirty="0" smtClean="0"/>
              <a:t> Both the US and China need to recognize that rhetoric feeds the other’s suspicions just as much as actual policy</a:t>
            </a:r>
          </a:p>
          <a:p>
            <a:pPr eaLnBrk="1" fontAlgn="auto" hangingPunct="1">
              <a:spcBef>
                <a:spcPts val="0"/>
              </a:spcBef>
              <a:spcAft>
                <a:spcPts val="0"/>
              </a:spcAft>
              <a:buFont typeface="Arial"/>
              <a:buChar char="•"/>
              <a:defRPr/>
            </a:pPr>
            <a:r>
              <a:rPr lang="en-US" sz="1050" dirty="0" smtClean="0"/>
              <a:t> The US needs military forces capable of speedy global action, but not bases surrounding China</a:t>
            </a:r>
          </a:p>
          <a:p>
            <a:pPr eaLnBrk="1" fontAlgn="auto" hangingPunct="1">
              <a:spcBef>
                <a:spcPts val="0"/>
              </a:spcBef>
              <a:spcAft>
                <a:spcPts val="0"/>
              </a:spcAft>
              <a:buFont typeface="Arial"/>
              <a:buChar char="•"/>
              <a:defRPr/>
            </a:pPr>
            <a:r>
              <a:rPr lang="en-US" sz="1050" dirty="0" smtClean="0"/>
              <a:t> US and China should use diplomacy to find areas of peaceful competition, Kissinger supports the concept of a Pacific Community</a:t>
            </a:r>
          </a:p>
          <a:p>
            <a:pPr eaLnBrk="1" fontAlgn="auto" hangingPunct="1">
              <a:spcBef>
                <a:spcPts val="0"/>
              </a:spcBef>
              <a:spcAft>
                <a:spcPts val="0"/>
              </a:spcAft>
              <a:buFont typeface="Arial"/>
              <a:buChar char="•"/>
              <a:defRPr/>
            </a:pPr>
            <a:r>
              <a:rPr lang="en-US" sz="1050" dirty="0" smtClean="0"/>
              <a:t> Failure to establish economic cooperation will harm other areas of potential cooperation</a:t>
            </a:r>
          </a:p>
          <a:p>
            <a:pPr eaLnBrk="1" fontAlgn="auto" hangingPunct="1">
              <a:spcBef>
                <a:spcPts val="0"/>
              </a:spcBef>
              <a:spcAft>
                <a:spcPts val="0"/>
              </a:spcAft>
              <a:buFont typeface="Arial"/>
              <a:buChar char="•"/>
              <a:defRPr/>
            </a:pPr>
            <a:r>
              <a:rPr lang="en-US" sz="1050" dirty="0" smtClean="0"/>
              <a:t> Both sides should accept the other’s activities as a normal part of international life, not as a burgeoning threat</a:t>
            </a:r>
          </a:p>
          <a:p>
            <a:pPr eaLnBrk="1" fontAlgn="auto" hangingPunct="1">
              <a:spcBef>
                <a:spcPts val="0"/>
              </a:spcBef>
              <a:spcAft>
                <a:spcPts val="0"/>
              </a:spcAft>
              <a:buFont typeface="Arial"/>
              <a:buChar char="•"/>
              <a:defRPr/>
            </a:pPr>
            <a:r>
              <a:rPr lang="en-US" sz="1050" u="sng" dirty="0" smtClean="0"/>
              <a:t> http://www.foreignaffairs.com/articles/137245/henry-a-kissinger/the-future-of-us-chinese-relations?page=show</a:t>
            </a:r>
            <a:endParaRPr lang="en-US" sz="1050" b="1" u="sng" dirty="0" smtClean="0"/>
          </a:p>
          <a:p>
            <a:pPr eaLnBrk="1" fontAlgn="auto" hangingPunct="1">
              <a:spcBef>
                <a:spcPts val="0"/>
              </a:spcBef>
              <a:spcAft>
                <a:spcPts val="0"/>
              </a:spcAft>
              <a:buFont typeface="Arial"/>
              <a:buNone/>
              <a:defRPr/>
            </a:pPr>
            <a:endParaRPr lang="en-US" sz="1050" dirty="0"/>
          </a:p>
        </p:txBody>
      </p:sp>
      <p:sp>
        <p:nvSpPr>
          <p:cNvPr id="972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723892-D30A-4AA5-89F4-FBE4F2F7909F}" type="slidenum">
              <a:rPr lang="en-US"/>
              <a:pPr fontAlgn="base">
                <a:spcBef>
                  <a:spcPct val="0"/>
                </a:spcBef>
                <a:spcAft>
                  <a:spcPct val="0"/>
                </a:spcAft>
                <a:defRPr/>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20000"/>
          </a:bodyPr>
          <a:lstStyle/>
          <a:p>
            <a:pPr eaLnBrk="1" fontAlgn="auto" hangingPunct="1">
              <a:spcBef>
                <a:spcPts val="0"/>
              </a:spcBef>
              <a:spcAft>
                <a:spcPts val="0"/>
              </a:spcAft>
              <a:buFont typeface="Arial"/>
              <a:buChar char="•"/>
              <a:defRPr/>
            </a:pPr>
            <a:r>
              <a:rPr lang="en-US" sz="1100" dirty="0" smtClean="0"/>
              <a:t> Due to political controversy, many Chinese executives believe that the US does not welcome Chinese investment</a:t>
            </a:r>
          </a:p>
          <a:p>
            <a:pPr eaLnBrk="1" fontAlgn="auto" hangingPunct="1">
              <a:spcBef>
                <a:spcPts val="0"/>
              </a:spcBef>
              <a:spcAft>
                <a:spcPts val="0"/>
              </a:spcAft>
              <a:buFont typeface="Arial"/>
              <a:buChar char="•"/>
              <a:defRPr/>
            </a:pPr>
            <a:r>
              <a:rPr lang="en-US" sz="1100" dirty="0" smtClean="0"/>
              <a:t> In 2011, China invested about $5 billion in the US, around the same or possibly less than in 2010</a:t>
            </a:r>
          </a:p>
          <a:p>
            <a:pPr eaLnBrk="1" fontAlgn="auto" hangingPunct="1">
              <a:spcBef>
                <a:spcPts val="0"/>
              </a:spcBef>
              <a:spcAft>
                <a:spcPts val="0"/>
              </a:spcAft>
              <a:buFont typeface="Arial"/>
              <a:buChar char="•"/>
              <a:defRPr/>
            </a:pPr>
            <a:r>
              <a:rPr lang="en-US" sz="1100" dirty="0" smtClean="0"/>
              <a:t> In 2011, China invested more than $9 billion in Europe </a:t>
            </a:r>
          </a:p>
          <a:p>
            <a:pPr eaLnBrk="1" fontAlgn="auto" hangingPunct="1">
              <a:spcBef>
                <a:spcPts val="0"/>
              </a:spcBef>
              <a:spcAft>
                <a:spcPts val="0"/>
              </a:spcAft>
              <a:buFont typeface="Arial"/>
              <a:buNone/>
              <a:defRPr/>
            </a:pPr>
            <a:r>
              <a:rPr lang="en-US" sz="1100" u="sng" dirty="0" smtClean="0"/>
              <a:t>http://finance.fortune.cnn.com/2012/02/23/chinese-investment-ireland/</a:t>
            </a:r>
          </a:p>
          <a:p>
            <a:pPr eaLnBrk="1" fontAlgn="auto" hangingPunct="1">
              <a:spcBef>
                <a:spcPts val="0"/>
              </a:spcBef>
              <a:spcAft>
                <a:spcPts val="0"/>
              </a:spcAft>
              <a:buFont typeface="Arial"/>
              <a:buNone/>
              <a:defRPr/>
            </a:pPr>
            <a:endParaRPr lang="en-US" sz="1100" u="sng" dirty="0" smtClean="0"/>
          </a:p>
          <a:p>
            <a:pPr eaLnBrk="1" fontAlgn="auto" hangingPunct="1">
              <a:spcBef>
                <a:spcPts val="0"/>
              </a:spcBef>
              <a:spcAft>
                <a:spcPts val="0"/>
              </a:spcAft>
              <a:buFont typeface="Arial"/>
              <a:buChar char="•"/>
              <a:defRPr/>
            </a:pPr>
            <a:r>
              <a:rPr lang="en-US" sz="1100" dirty="0" smtClean="0"/>
              <a:t> US gets 2% of China’s outbound foreign direct investment (OFDI)</a:t>
            </a:r>
          </a:p>
          <a:p>
            <a:pPr eaLnBrk="1" fontAlgn="auto" hangingPunct="1">
              <a:spcBef>
                <a:spcPts val="0"/>
              </a:spcBef>
              <a:spcAft>
                <a:spcPts val="0"/>
              </a:spcAft>
              <a:buFont typeface="Arial"/>
              <a:buChar char="•"/>
              <a:defRPr/>
            </a:pPr>
            <a:r>
              <a:rPr lang="en-US" sz="1100" dirty="0" smtClean="0"/>
              <a:t> Many issues blocking Chinese OFDI in the US are internal to China</a:t>
            </a:r>
          </a:p>
          <a:p>
            <a:pPr lvl="1" eaLnBrk="1" fontAlgn="auto" hangingPunct="1">
              <a:spcBef>
                <a:spcPts val="0"/>
              </a:spcBef>
              <a:spcAft>
                <a:spcPts val="0"/>
              </a:spcAft>
              <a:buFont typeface="Arial"/>
              <a:buChar char="•"/>
              <a:defRPr/>
            </a:pPr>
            <a:r>
              <a:rPr lang="en-US" sz="1100" dirty="0" smtClean="0"/>
              <a:t> State-owned enterprises are internally focused, risk averse, and require government approval for overseas investments</a:t>
            </a:r>
          </a:p>
          <a:p>
            <a:pPr lvl="1" eaLnBrk="1" fontAlgn="auto" hangingPunct="1">
              <a:spcBef>
                <a:spcPts val="0"/>
              </a:spcBef>
              <a:spcAft>
                <a:spcPts val="0"/>
              </a:spcAft>
              <a:buFont typeface="Arial"/>
              <a:buChar char="•"/>
              <a:defRPr/>
            </a:pPr>
            <a:r>
              <a:rPr lang="en-US" sz="1100" dirty="0" smtClean="0"/>
              <a:t> Perceived (and sometimes real) political backlash</a:t>
            </a:r>
          </a:p>
          <a:p>
            <a:pPr lvl="1" eaLnBrk="1" fontAlgn="auto" hangingPunct="1">
              <a:spcBef>
                <a:spcPts val="0"/>
              </a:spcBef>
              <a:spcAft>
                <a:spcPts val="0"/>
              </a:spcAft>
              <a:buFont typeface="Arial"/>
              <a:buChar char="•"/>
              <a:defRPr/>
            </a:pPr>
            <a:r>
              <a:rPr lang="en-US" sz="1100" dirty="0" smtClean="0"/>
              <a:t> Regulatory resistance </a:t>
            </a:r>
          </a:p>
          <a:p>
            <a:pPr lvl="1" eaLnBrk="1" fontAlgn="auto" hangingPunct="1">
              <a:spcBef>
                <a:spcPts val="0"/>
              </a:spcBef>
              <a:spcAft>
                <a:spcPts val="0"/>
              </a:spcAft>
              <a:buFont typeface="Arial"/>
              <a:buChar char="•"/>
              <a:defRPr/>
            </a:pPr>
            <a:r>
              <a:rPr lang="en-US" sz="1100" dirty="0" smtClean="0"/>
              <a:t> Due to some failed attempts at investments Chinese executives believe the United States is unwelcoming of Chinese investment, even though the vast majority of Chinese investments in the United States have either been approved or have not required any approval</a:t>
            </a:r>
          </a:p>
          <a:p>
            <a:pPr eaLnBrk="1" fontAlgn="auto" hangingPunct="1">
              <a:spcBef>
                <a:spcPts val="0"/>
              </a:spcBef>
              <a:spcAft>
                <a:spcPts val="0"/>
              </a:spcAft>
              <a:buFont typeface="Arial"/>
              <a:buChar char="•"/>
              <a:defRPr/>
            </a:pPr>
            <a:r>
              <a:rPr lang="en-US" sz="1100" dirty="0" smtClean="0"/>
              <a:t> US would greatly benefit from more foreign direct investment (FDI)</a:t>
            </a:r>
          </a:p>
          <a:p>
            <a:pPr eaLnBrk="1" fontAlgn="auto" hangingPunct="1">
              <a:spcBef>
                <a:spcPts val="0"/>
              </a:spcBef>
              <a:spcAft>
                <a:spcPts val="0"/>
              </a:spcAft>
              <a:buFont typeface="Arial"/>
              <a:buChar char="•"/>
              <a:defRPr/>
            </a:pPr>
            <a:r>
              <a:rPr lang="en-US" sz="1100" dirty="0" smtClean="0"/>
              <a:t> FDI would expose companies of each country to the business cultures and habits of the others</a:t>
            </a:r>
          </a:p>
          <a:p>
            <a:pPr eaLnBrk="1" fontAlgn="auto" hangingPunct="1">
              <a:spcBef>
                <a:spcPts val="0"/>
              </a:spcBef>
              <a:spcAft>
                <a:spcPts val="0"/>
              </a:spcAft>
              <a:buFont typeface="Arial"/>
              <a:buChar char="•"/>
              <a:defRPr/>
            </a:pPr>
            <a:r>
              <a:rPr lang="en-US" sz="1100" dirty="0" smtClean="0"/>
              <a:t> Recommendations for US</a:t>
            </a:r>
          </a:p>
          <a:p>
            <a:pPr lvl="1" eaLnBrk="1" fontAlgn="auto" hangingPunct="1">
              <a:spcBef>
                <a:spcPts val="0"/>
              </a:spcBef>
              <a:spcAft>
                <a:spcPts val="0"/>
              </a:spcAft>
              <a:buFont typeface="Arial"/>
              <a:buChar char="•"/>
              <a:defRPr/>
            </a:pPr>
            <a:r>
              <a:rPr lang="en-US" sz="1100" dirty="0" smtClean="0"/>
              <a:t> Clarify and amplify that it is U.S. policy to attract Chinese investment</a:t>
            </a:r>
          </a:p>
          <a:p>
            <a:pPr lvl="1" eaLnBrk="1" fontAlgn="auto" hangingPunct="1">
              <a:spcBef>
                <a:spcPts val="0"/>
              </a:spcBef>
              <a:spcAft>
                <a:spcPts val="0"/>
              </a:spcAft>
              <a:buFont typeface="Arial"/>
              <a:buChar char="•"/>
              <a:defRPr/>
            </a:pPr>
            <a:r>
              <a:rPr lang="en-US" sz="1100" dirty="0" smtClean="0"/>
              <a:t> Bust myths and perceived biases</a:t>
            </a:r>
          </a:p>
          <a:p>
            <a:pPr lvl="1" eaLnBrk="1" fontAlgn="auto" hangingPunct="1">
              <a:spcBef>
                <a:spcPts val="0"/>
              </a:spcBef>
              <a:spcAft>
                <a:spcPts val="0"/>
              </a:spcAft>
              <a:buFont typeface="Arial"/>
              <a:buChar char="•"/>
              <a:defRPr/>
            </a:pPr>
            <a:r>
              <a:rPr lang="en-US" sz="1100" dirty="0" smtClean="0"/>
              <a:t> Quantify Committee on Foreign Investment in the US’s (CFIUS) reports on how transactions are improved</a:t>
            </a:r>
          </a:p>
          <a:p>
            <a:pPr lvl="1" eaLnBrk="1" fontAlgn="auto" hangingPunct="1">
              <a:spcBef>
                <a:spcPts val="0"/>
              </a:spcBef>
              <a:spcAft>
                <a:spcPts val="0"/>
              </a:spcAft>
              <a:buFont typeface="Arial"/>
              <a:buChar char="•"/>
              <a:defRPr/>
            </a:pPr>
            <a:r>
              <a:rPr lang="en-US" sz="1100" dirty="0" smtClean="0"/>
              <a:t> Remove impediments and irritants to FDI</a:t>
            </a:r>
          </a:p>
          <a:p>
            <a:pPr lvl="1" eaLnBrk="1" fontAlgn="auto" hangingPunct="1">
              <a:spcBef>
                <a:spcPts val="0"/>
              </a:spcBef>
              <a:spcAft>
                <a:spcPts val="0"/>
              </a:spcAft>
              <a:buFont typeface="Arial"/>
              <a:buChar char="•"/>
              <a:defRPr/>
            </a:pPr>
            <a:r>
              <a:rPr lang="en-US" sz="1100" dirty="0" smtClean="0"/>
              <a:t> Encourage private sector support for Chinese investments</a:t>
            </a:r>
          </a:p>
          <a:p>
            <a:pPr eaLnBrk="1" fontAlgn="auto" hangingPunct="1">
              <a:spcBef>
                <a:spcPts val="0"/>
              </a:spcBef>
              <a:spcAft>
                <a:spcPts val="0"/>
              </a:spcAft>
              <a:buFont typeface="Arial"/>
              <a:buChar char="•"/>
              <a:defRPr/>
            </a:pPr>
            <a:r>
              <a:rPr lang="en-US" sz="1100" dirty="0" smtClean="0"/>
              <a:t> Recommendations for China</a:t>
            </a:r>
          </a:p>
          <a:p>
            <a:pPr lvl="1" eaLnBrk="1" fontAlgn="auto" hangingPunct="1">
              <a:spcBef>
                <a:spcPts val="0"/>
              </a:spcBef>
              <a:spcAft>
                <a:spcPts val="0"/>
              </a:spcAft>
              <a:buFont typeface="Arial"/>
              <a:buChar char="•"/>
              <a:defRPr/>
            </a:pPr>
            <a:r>
              <a:rPr lang="en-US" sz="1100" dirty="0" smtClean="0"/>
              <a:t> Further open China to U.S. investment</a:t>
            </a:r>
          </a:p>
          <a:p>
            <a:pPr lvl="1" eaLnBrk="1" fontAlgn="auto" hangingPunct="1">
              <a:spcBef>
                <a:spcPts val="0"/>
              </a:spcBef>
              <a:spcAft>
                <a:spcPts val="0"/>
              </a:spcAft>
              <a:buFont typeface="Arial"/>
              <a:buChar char="•"/>
              <a:defRPr/>
            </a:pPr>
            <a:r>
              <a:rPr lang="en-US" sz="1100" dirty="0" smtClean="0"/>
              <a:t> Know the market</a:t>
            </a:r>
          </a:p>
          <a:p>
            <a:pPr eaLnBrk="1" fontAlgn="auto" hangingPunct="1">
              <a:spcBef>
                <a:spcPts val="0"/>
              </a:spcBef>
              <a:spcAft>
                <a:spcPts val="0"/>
              </a:spcAft>
              <a:buFont typeface="Arial"/>
              <a:buNone/>
              <a:defRPr/>
            </a:pPr>
            <a:r>
              <a:rPr lang="en-US" sz="1100" u="sng" dirty="0" smtClean="0"/>
              <a:t>http://i.cfr.org/content/publications/attachments/Policy_Innovation_Memo13_Marchick.pdf</a:t>
            </a:r>
          </a:p>
          <a:p>
            <a:pPr eaLnBrk="1" fontAlgn="auto" hangingPunct="1">
              <a:spcBef>
                <a:spcPts val="0"/>
              </a:spcBef>
              <a:spcAft>
                <a:spcPts val="0"/>
              </a:spcAft>
              <a:buFont typeface="Arial"/>
              <a:buNone/>
              <a:defRPr/>
            </a:pPr>
            <a:endParaRPr lang="en-US" sz="1100" u="sng" dirty="0" smtClean="0"/>
          </a:p>
          <a:p>
            <a:pPr eaLnBrk="1" fontAlgn="auto" hangingPunct="1">
              <a:spcBef>
                <a:spcPts val="0"/>
              </a:spcBef>
              <a:spcAft>
                <a:spcPts val="0"/>
              </a:spcAft>
              <a:buFont typeface="Arial"/>
              <a:buChar char="•"/>
              <a:defRPr/>
            </a:pPr>
            <a:r>
              <a:rPr lang="en-US" sz="1100" dirty="0" smtClean="0"/>
              <a:t> On April 26, 2012, Representative David Camp called on President Obama to create an investment treaty with China.</a:t>
            </a:r>
          </a:p>
          <a:p>
            <a:pPr eaLnBrk="1" fontAlgn="auto" hangingPunct="1">
              <a:spcBef>
                <a:spcPts val="0"/>
              </a:spcBef>
              <a:spcAft>
                <a:spcPts val="0"/>
              </a:spcAft>
              <a:buFont typeface="Arial"/>
              <a:buChar char="•"/>
              <a:defRPr/>
            </a:pPr>
            <a:r>
              <a:rPr lang="en-US" sz="1100" u="sng" dirty="0" smtClean="0"/>
              <a:t> http://www.reuters.com/article/2012/04/26/usa-china-trade-idUSL2E8FQ3M220120426</a:t>
            </a:r>
          </a:p>
          <a:p>
            <a:pPr eaLnBrk="1" fontAlgn="auto" hangingPunct="1">
              <a:spcBef>
                <a:spcPts val="0"/>
              </a:spcBef>
              <a:spcAft>
                <a:spcPts val="0"/>
              </a:spcAft>
              <a:buFont typeface="Arial"/>
              <a:buChar char="•"/>
              <a:defRPr/>
            </a:pPr>
            <a:endParaRPr lang="en-US" sz="1100" dirty="0" smtClean="0"/>
          </a:p>
          <a:p>
            <a:pPr eaLnBrk="1" fontAlgn="auto" hangingPunct="1">
              <a:spcBef>
                <a:spcPts val="0"/>
              </a:spcBef>
              <a:spcAft>
                <a:spcPts val="0"/>
              </a:spcAft>
              <a:buFont typeface="Arial"/>
              <a:buChar char="•"/>
              <a:defRPr/>
            </a:pPr>
            <a:r>
              <a:rPr lang="en-US" sz="1100" dirty="0" smtClean="0"/>
              <a:t> Trade friction wars are due to subsidies on solar/wind/biomass/</a:t>
            </a:r>
            <a:r>
              <a:rPr lang="en-US" sz="1100" dirty="0" err="1" smtClean="0"/>
              <a:t>biofuel</a:t>
            </a:r>
            <a:r>
              <a:rPr lang="en-US" sz="1100" dirty="0" smtClean="0"/>
              <a:t> energies</a:t>
            </a:r>
          </a:p>
          <a:p>
            <a:pPr eaLnBrk="1" fontAlgn="auto" hangingPunct="1">
              <a:spcBef>
                <a:spcPts val="0"/>
              </a:spcBef>
              <a:spcAft>
                <a:spcPts val="0"/>
              </a:spcAft>
              <a:buFont typeface="Arial"/>
              <a:buChar char="•"/>
              <a:defRPr/>
            </a:pPr>
            <a:r>
              <a:rPr lang="en-US" sz="1100" dirty="0" smtClean="0"/>
              <a:t> Waste-to-energy hasn’t been subsidized, no friction</a:t>
            </a:r>
          </a:p>
          <a:p>
            <a:pPr eaLnBrk="1" fontAlgn="auto" hangingPunct="1">
              <a:spcBef>
                <a:spcPts val="0"/>
              </a:spcBef>
              <a:spcAft>
                <a:spcPts val="0"/>
              </a:spcAft>
              <a:buFont typeface="Arial"/>
              <a:buChar char="•"/>
              <a:defRPr/>
            </a:pPr>
            <a:r>
              <a:rPr lang="en-US" sz="1100" dirty="0" smtClean="0"/>
              <a:t> Due to lack of subsidies and friction, waste-to-energy is overlooked</a:t>
            </a:r>
          </a:p>
          <a:p>
            <a:pPr eaLnBrk="1" fontAlgn="auto" hangingPunct="1">
              <a:spcBef>
                <a:spcPts val="0"/>
              </a:spcBef>
              <a:spcAft>
                <a:spcPts val="0"/>
              </a:spcAft>
              <a:buFont typeface="Arial"/>
              <a:buChar char="•"/>
              <a:defRPr/>
            </a:pPr>
            <a:r>
              <a:rPr lang="en-US" sz="1100" dirty="0" smtClean="0"/>
              <a:t> The Chinese may want to encourage waste-to-energy</a:t>
            </a:r>
          </a:p>
          <a:p>
            <a:pPr eaLnBrk="1" fontAlgn="auto" hangingPunct="1">
              <a:spcBef>
                <a:spcPts val="0"/>
              </a:spcBef>
              <a:spcAft>
                <a:spcPts val="0"/>
              </a:spcAft>
              <a:buFont typeface="Arial"/>
              <a:buChar char="•"/>
              <a:defRPr/>
            </a:pPr>
            <a:r>
              <a:rPr lang="en-US" sz="1100" dirty="0" smtClean="0"/>
              <a:t> On April 10, 2012, China announced that it will pay developers of WTE plants 0.65 </a:t>
            </a:r>
            <a:r>
              <a:rPr lang="en-US" sz="1100" dirty="0" err="1" smtClean="0"/>
              <a:t>yuan</a:t>
            </a:r>
            <a:r>
              <a:rPr lang="en-US" sz="1100" dirty="0" smtClean="0"/>
              <a:t> (or 10 cents) per kilowatt-hour.  Coal projects get 0.3 or 0.4 </a:t>
            </a:r>
            <a:r>
              <a:rPr lang="en-US" sz="1100" dirty="0" err="1" smtClean="0"/>
              <a:t>yuan</a:t>
            </a:r>
            <a:r>
              <a:rPr lang="en-US" sz="1100" dirty="0" smtClean="0"/>
              <a:t>.  Wind projects get 0.61 </a:t>
            </a:r>
            <a:r>
              <a:rPr lang="en-US" sz="1100" dirty="0" err="1" smtClean="0"/>
              <a:t>yuan</a:t>
            </a:r>
            <a:r>
              <a:rPr lang="en-US" sz="1100" dirty="0" smtClean="0"/>
              <a:t>.  Solar projects get at least 1 </a:t>
            </a:r>
            <a:r>
              <a:rPr lang="en-US" sz="1100" dirty="0" err="1" smtClean="0"/>
              <a:t>yuan</a:t>
            </a:r>
            <a:r>
              <a:rPr lang="en-US" sz="1100" dirty="0" smtClean="0"/>
              <a:t>.</a:t>
            </a:r>
          </a:p>
          <a:p>
            <a:pPr eaLnBrk="1" fontAlgn="auto" hangingPunct="1">
              <a:spcBef>
                <a:spcPts val="0"/>
              </a:spcBef>
              <a:spcAft>
                <a:spcPts val="0"/>
              </a:spcAft>
              <a:buFont typeface="Arial"/>
              <a:buChar char="•"/>
              <a:defRPr/>
            </a:pPr>
            <a:r>
              <a:rPr lang="en-US" sz="1100" dirty="0" smtClean="0"/>
              <a:t> Could be a similar situation to when IT blossomed in India because there were no protection policies</a:t>
            </a:r>
          </a:p>
          <a:p>
            <a:pPr eaLnBrk="1" fontAlgn="auto" hangingPunct="1">
              <a:spcBef>
                <a:spcPts val="0"/>
              </a:spcBef>
              <a:spcAft>
                <a:spcPts val="0"/>
              </a:spcAft>
              <a:buFont typeface="Arial"/>
              <a:buChar char="•"/>
              <a:defRPr/>
            </a:pPr>
            <a:r>
              <a:rPr lang="en-US" sz="1100" dirty="0" smtClean="0"/>
              <a:t> Waste-to-energy systems are predicted to treat at least 261 million tons of waste annually by 2022, with a total estimated output of 283 terawatt hours (</a:t>
            </a:r>
            <a:r>
              <a:rPr lang="en-US" sz="1100" dirty="0" err="1" smtClean="0"/>
              <a:t>TWh</a:t>
            </a:r>
            <a:r>
              <a:rPr lang="en-US" sz="1100" dirty="0" smtClean="0"/>
              <a:t>) of electricity and heat generation, up from 221 </a:t>
            </a:r>
            <a:r>
              <a:rPr lang="en-US" sz="1100" dirty="0" err="1" smtClean="0"/>
              <a:t>TWh</a:t>
            </a:r>
            <a:r>
              <a:rPr lang="en-US" sz="1100" dirty="0" smtClean="0"/>
              <a:t> in 2010</a:t>
            </a:r>
          </a:p>
          <a:p>
            <a:pPr eaLnBrk="1" fontAlgn="auto" hangingPunct="1">
              <a:spcBef>
                <a:spcPts val="0"/>
              </a:spcBef>
              <a:spcAft>
                <a:spcPts val="0"/>
              </a:spcAft>
              <a:buFont typeface="Arial"/>
              <a:buChar char="•"/>
              <a:defRPr/>
            </a:pPr>
            <a:r>
              <a:rPr lang="en-US" sz="1100" u="sng" dirty="0" smtClean="0"/>
              <a:t> http://www.marketwatch.com/story/global-waste-to-energy-market-to-reach-292-billion-by-2022-forecasts-pike-research-2012-03-23</a:t>
            </a:r>
          </a:p>
          <a:p>
            <a:pPr eaLnBrk="1" fontAlgn="auto" hangingPunct="1">
              <a:spcBef>
                <a:spcPts val="0"/>
              </a:spcBef>
              <a:spcAft>
                <a:spcPts val="0"/>
              </a:spcAft>
              <a:buFont typeface="Arial"/>
              <a:buChar char="•"/>
              <a:defRPr/>
            </a:pPr>
            <a:r>
              <a:rPr lang="en-US" sz="1100" u="sng" dirty="0" smtClean="0"/>
              <a:t> http://www.bloomberg.com/news/2012-04-10/china-sets-waste-to-power-price-double-that-of-coal-fired-plants.html</a:t>
            </a:r>
          </a:p>
          <a:p>
            <a:pPr eaLnBrk="1" fontAlgn="auto" hangingPunct="1">
              <a:spcBef>
                <a:spcPts val="0"/>
              </a:spcBef>
              <a:spcAft>
                <a:spcPts val="0"/>
              </a:spcAft>
              <a:buFont typeface="Arial"/>
              <a:buNone/>
              <a:defRPr/>
            </a:pPr>
            <a:endParaRPr lang="en-US" sz="1100" dirty="0"/>
          </a:p>
        </p:txBody>
      </p:sp>
      <p:sp>
        <p:nvSpPr>
          <p:cNvPr id="993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DB35A5F-80E3-4CD6-A04B-54D1D785CA8B}" type="slidenum">
              <a:rPr lang="en-US"/>
              <a:pPr fontAlgn="base">
                <a:spcBef>
                  <a:spcPct val="0"/>
                </a:spcBef>
                <a:spcAft>
                  <a:spcPct val="0"/>
                </a:spcAft>
                <a:defRPr/>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buFont typeface="Arial"/>
              <a:buNone/>
              <a:defRPr/>
            </a:pPr>
            <a:r>
              <a:rPr lang="en-US" sz="900" b="1" dirty="0" smtClean="0"/>
              <a:t>Private Companies</a:t>
            </a:r>
          </a:p>
          <a:p>
            <a:pPr eaLnBrk="1" fontAlgn="auto" hangingPunct="1">
              <a:spcBef>
                <a:spcPts val="0"/>
              </a:spcBef>
              <a:spcAft>
                <a:spcPts val="0"/>
              </a:spcAft>
              <a:buFont typeface="Arial"/>
              <a:buChar char="•"/>
              <a:defRPr/>
            </a:pPr>
            <a:r>
              <a:rPr lang="en-US" sz="900" dirty="0" smtClean="0"/>
              <a:t> Private companies don’t want to risk retaliation from China</a:t>
            </a:r>
            <a:endParaRPr lang="en-US" sz="900" b="1" dirty="0" smtClean="0"/>
          </a:p>
          <a:p>
            <a:pPr eaLnBrk="1" fontAlgn="auto" hangingPunct="1">
              <a:spcBef>
                <a:spcPts val="0"/>
              </a:spcBef>
              <a:spcAft>
                <a:spcPts val="0"/>
              </a:spcAft>
              <a:buFont typeface="Arial"/>
              <a:buNone/>
              <a:defRPr/>
            </a:pPr>
            <a:r>
              <a:rPr lang="en-US" sz="900" b="1" dirty="0" smtClean="0"/>
              <a:t>Multinational Corporation</a:t>
            </a:r>
          </a:p>
          <a:p>
            <a:pPr marL="171450" indent="-171450" eaLnBrk="1" fontAlgn="auto" hangingPunct="1">
              <a:spcBef>
                <a:spcPts val="0"/>
              </a:spcBef>
              <a:spcAft>
                <a:spcPts val="0"/>
              </a:spcAft>
              <a:buFont typeface="Arial"/>
              <a:buChar char="•"/>
              <a:defRPr/>
            </a:pPr>
            <a:r>
              <a:rPr lang="en-US" sz="900" dirty="0" smtClean="0"/>
              <a:t>Multinational corporations and trade associations in the clean energy business, as in many other industries have been wary of filing trade cases, fearing Chinese officials’ reputation for retaliation against joint ventures in their country and potentially denying market access to any company that takes sides against China</a:t>
            </a:r>
          </a:p>
          <a:p>
            <a:pPr eaLnBrk="1" fontAlgn="auto" hangingPunct="1">
              <a:spcBef>
                <a:spcPts val="0"/>
              </a:spcBef>
              <a:spcAft>
                <a:spcPts val="0"/>
              </a:spcAft>
              <a:buFont typeface="Arial"/>
              <a:buNone/>
              <a:defRPr/>
            </a:pPr>
            <a:r>
              <a:rPr lang="en-US" sz="900" b="1" dirty="0" smtClean="0"/>
              <a:t>Unions </a:t>
            </a:r>
          </a:p>
          <a:p>
            <a:pPr marL="171450" indent="-171450" eaLnBrk="1" fontAlgn="auto" hangingPunct="1">
              <a:spcBef>
                <a:spcPts val="0"/>
              </a:spcBef>
              <a:spcAft>
                <a:spcPts val="0"/>
              </a:spcAft>
              <a:buFont typeface="Arial"/>
              <a:buChar char="•"/>
              <a:defRPr/>
            </a:pPr>
            <a:r>
              <a:rPr lang="en-US" sz="900" dirty="0" smtClean="0"/>
              <a:t>don’t have enough data to bring cases</a:t>
            </a:r>
          </a:p>
          <a:p>
            <a:pPr eaLnBrk="1" fontAlgn="auto" hangingPunct="1">
              <a:spcBef>
                <a:spcPts val="0"/>
              </a:spcBef>
              <a:spcAft>
                <a:spcPts val="0"/>
              </a:spcAft>
              <a:buFont typeface="Arial"/>
              <a:buNone/>
              <a:defRPr/>
            </a:pPr>
            <a:r>
              <a:rPr lang="en-US" sz="900" b="1" dirty="0" smtClean="0"/>
              <a:t>Europeans</a:t>
            </a:r>
          </a:p>
          <a:p>
            <a:pPr marL="171450" indent="-171450" eaLnBrk="1" fontAlgn="auto" hangingPunct="1">
              <a:spcBef>
                <a:spcPts val="0"/>
              </a:spcBef>
              <a:spcAft>
                <a:spcPts val="0"/>
              </a:spcAft>
              <a:buFont typeface="Arial"/>
              <a:buChar char="•"/>
              <a:defRPr/>
            </a:pPr>
            <a:r>
              <a:rPr lang="en-US" sz="900" dirty="0" smtClean="0"/>
              <a:t>Europeans have seen massive price erosion in their solar panel market, but </a:t>
            </a:r>
            <a:r>
              <a:rPr lang="en-US" sz="900" dirty="0" err="1" smtClean="0"/>
              <a:t>becayse</a:t>
            </a:r>
            <a:r>
              <a:rPr lang="en-US" sz="900" dirty="0" smtClean="0"/>
              <a:t> of the debt crisis they are rethinking their policies and rethinking providing subsidies to </a:t>
            </a:r>
            <a:r>
              <a:rPr lang="en-US" sz="900" dirty="0" err="1" smtClean="0"/>
              <a:t>greentech</a:t>
            </a:r>
            <a:r>
              <a:rPr lang="en-US" sz="900" dirty="0" smtClean="0"/>
              <a:t> industries</a:t>
            </a:r>
          </a:p>
          <a:p>
            <a:pPr eaLnBrk="1" fontAlgn="auto" hangingPunct="1">
              <a:spcBef>
                <a:spcPts val="0"/>
              </a:spcBef>
              <a:spcAft>
                <a:spcPts val="0"/>
              </a:spcAft>
              <a:buFont typeface="Arial"/>
              <a:buNone/>
              <a:defRPr/>
            </a:pPr>
            <a:r>
              <a:rPr lang="en-US" sz="900" b="1" dirty="0" smtClean="0"/>
              <a:t>US government</a:t>
            </a:r>
          </a:p>
          <a:p>
            <a:pPr marL="171450" indent="-171450" eaLnBrk="1" fontAlgn="auto" hangingPunct="1">
              <a:spcBef>
                <a:spcPts val="0"/>
              </a:spcBef>
              <a:spcAft>
                <a:spcPts val="0"/>
              </a:spcAft>
              <a:buFont typeface="Arial"/>
              <a:buChar char="•"/>
              <a:defRPr/>
            </a:pPr>
            <a:r>
              <a:rPr lang="en-US" sz="900" dirty="0" smtClean="0"/>
              <a:t>No administration wants to bring a case because if the administration brings one case all industries want the administration to bring cases to help them</a:t>
            </a:r>
          </a:p>
          <a:p>
            <a:pPr marL="171450" indent="-171450" eaLnBrk="1" fontAlgn="auto" hangingPunct="1">
              <a:spcBef>
                <a:spcPts val="0"/>
              </a:spcBef>
              <a:spcAft>
                <a:spcPts val="0"/>
              </a:spcAft>
              <a:buFont typeface="Arial"/>
              <a:buChar char="•"/>
              <a:defRPr/>
            </a:pPr>
            <a:r>
              <a:rPr lang="en-US" sz="900" dirty="0" smtClean="0"/>
              <a:t>ITIF: Enough is Enough: Confronting Chinese Mercantilism</a:t>
            </a:r>
          </a:p>
          <a:p>
            <a:pPr lvl="1" eaLnBrk="1" fontAlgn="auto" hangingPunct="1">
              <a:spcBef>
                <a:spcPts val="0"/>
              </a:spcBef>
              <a:spcAft>
                <a:spcPts val="0"/>
              </a:spcAft>
              <a:buFont typeface="Arial"/>
              <a:buChar char="•"/>
              <a:defRPr/>
            </a:pPr>
            <a:r>
              <a:rPr lang="en-US" sz="900" dirty="0" smtClean="0"/>
              <a:t>  Accused China of using currency manipulation, subsidies, tariffs, forced technology transfers, export restrictions, standard setting and other policies to gain an "absolute advantage" for its companies in a wide array of industries </a:t>
            </a:r>
          </a:p>
          <a:p>
            <a:pPr lvl="1" eaLnBrk="1" fontAlgn="auto" hangingPunct="1">
              <a:spcBef>
                <a:spcPts val="0"/>
              </a:spcBef>
              <a:spcAft>
                <a:spcPts val="0"/>
              </a:spcAft>
              <a:buFont typeface="Arial"/>
              <a:buChar char="•"/>
              <a:defRPr/>
            </a:pPr>
            <a:r>
              <a:rPr lang="en-US" sz="900" dirty="0" smtClean="0"/>
              <a:t> “Companies are often reluctant to initiate complaints because they know that they will face retribution from the Chinese government.  The US government should address this conundrum by making it national policy for USTR to bring cases whenever US interests are being hurt, even if US companies don’t want them to proceed.”</a:t>
            </a:r>
          </a:p>
          <a:p>
            <a:pPr lvl="1" eaLnBrk="1" fontAlgn="auto" hangingPunct="1">
              <a:spcBef>
                <a:spcPts val="0"/>
              </a:spcBef>
              <a:spcAft>
                <a:spcPts val="0"/>
              </a:spcAft>
              <a:buFont typeface="Arial"/>
              <a:buChar char="•"/>
              <a:defRPr/>
            </a:pPr>
            <a:r>
              <a:rPr lang="en-US" sz="900" dirty="0" smtClean="0"/>
              <a:t> The US and free-trade allies need to “contain and roll back” Chinese mercantilism</a:t>
            </a:r>
          </a:p>
          <a:p>
            <a:pPr lvl="1" eaLnBrk="1" fontAlgn="auto" hangingPunct="1">
              <a:spcBef>
                <a:spcPts val="0"/>
              </a:spcBef>
              <a:spcAft>
                <a:spcPts val="0"/>
              </a:spcAft>
              <a:buFont typeface="Arial"/>
              <a:buChar char="•"/>
              <a:defRPr/>
            </a:pPr>
            <a:r>
              <a:rPr lang="en-US" sz="900" dirty="0" smtClean="0"/>
              <a:t> Calls for blocs against China, a global free trade coalition with the EU, Canada, Australia, Japan and others to push back against China</a:t>
            </a:r>
          </a:p>
          <a:p>
            <a:pPr eaLnBrk="1" fontAlgn="auto" hangingPunct="1">
              <a:spcBef>
                <a:spcPts val="0"/>
              </a:spcBef>
              <a:spcAft>
                <a:spcPts val="0"/>
              </a:spcAft>
              <a:buFont typeface="Arial"/>
              <a:buChar char="•"/>
              <a:defRPr/>
            </a:pPr>
            <a:r>
              <a:rPr lang="en-US" sz="900" dirty="0" smtClean="0"/>
              <a:t> Senator Ron Wyden</a:t>
            </a:r>
          </a:p>
          <a:p>
            <a:pPr lvl="1" eaLnBrk="1" fontAlgn="auto" hangingPunct="1">
              <a:spcBef>
                <a:spcPts val="0"/>
              </a:spcBef>
              <a:spcAft>
                <a:spcPts val="0"/>
              </a:spcAft>
              <a:buFont typeface="Arial"/>
              <a:buChar char="•"/>
              <a:defRPr/>
            </a:pPr>
            <a:r>
              <a:rPr lang="en-US" sz="900" dirty="0" smtClean="0"/>
              <a:t> The US is “"losing the environmental goods economy to China”</a:t>
            </a:r>
          </a:p>
          <a:p>
            <a:pPr lvl="1" eaLnBrk="1" fontAlgn="auto" hangingPunct="1">
              <a:spcBef>
                <a:spcPts val="0"/>
              </a:spcBef>
              <a:spcAft>
                <a:spcPts val="0"/>
              </a:spcAft>
              <a:buFont typeface="Arial"/>
              <a:buChar char="•"/>
              <a:defRPr/>
            </a:pPr>
            <a:r>
              <a:rPr lang="en-US" sz="900" dirty="0" smtClean="0"/>
              <a:t> “The (global trading) system breaks down when the world's participants fail to abide by its rules. That is especially true when the country that appears to be breaking the rules has the world's second largest economy.”</a:t>
            </a:r>
          </a:p>
          <a:p>
            <a:pPr eaLnBrk="1" fontAlgn="auto" hangingPunct="1">
              <a:spcBef>
                <a:spcPts val="0"/>
              </a:spcBef>
              <a:spcAft>
                <a:spcPts val="0"/>
              </a:spcAft>
              <a:buFont typeface="Arial"/>
              <a:buNone/>
              <a:defRPr/>
            </a:pPr>
            <a:r>
              <a:rPr lang="en-US" sz="900" u="sng" dirty="0" smtClean="0"/>
              <a:t>http://</a:t>
            </a:r>
            <a:r>
              <a:rPr lang="en-US" sz="900" u="sng" dirty="0" err="1" smtClean="0"/>
              <a:t>www.worldbulletin.net/?aType</a:t>
            </a:r>
            <a:r>
              <a:rPr lang="en-US" sz="900" u="sng" dirty="0" smtClean="0"/>
              <a:t>=</a:t>
            </a:r>
            <a:r>
              <a:rPr lang="en-US" sz="900" u="sng" dirty="0" err="1" smtClean="0"/>
              <a:t>haber&amp;ArticleID</a:t>
            </a:r>
            <a:r>
              <a:rPr lang="en-US" sz="900" u="sng" dirty="0" smtClean="0"/>
              <a:t>=86465</a:t>
            </a:r>
          </a:p>
          <a:p>
            <a:pPr eaLnBrk="1" fontAlgn="auto" hangingPunct="1">
              <a:spcBef>
                <a:spcPts val="0"/>
              </a:spcBef>
              <a:spcAft>
                <a:spcPts val="0"/>
              </a:spcAft>
              <a:buFont typeface="Arial"/>
              <a:buNone/>
              <a:defRPr/>
            </a:pPr>
            <a:r>
              <a:rPr lang="en-US" sz="900" b="1" dirty="0" smtClean="0"/>
              <a:t>Elected Officials</a:t>
            </a:r>
          </a:p>
          <a:p>
            <a:pPr marL="171450" indent="-171450" eaLnBrk="1" fontAlgn="auto" hangingPunct="1">
              <a:spcBef>
                <a:spcPts val="0"/>
              </a:spcBef>
              <a:spcAft>
                <a:spcPts val="0"/>
              </a:spcAft>
              <a:buFont typeface="Arial"/>
              <a:buChar char="•"/>
              <a:defRPr/>
            </a:pPr>
            <a:r>
              <a:rPr lang="en-US" sz="900" dirty="0" smtClean="0"/>
              <a:t>Most likely people to vote for a cause and bring cases</a:t>
            </a:r>
          </a:p>
          <a:p>
            <a:pPr marL="171450" indent="-171450" eaLnBrk="1" fontAlgn="auto" hangingPunct="1">
              <a:spcBef>
                <a:spcPts val="0"/>
              </a:spcBef>
              <a:spcAft>
                <a:spcPts val="0"/>
              </a:spcAft>
              <a:buFont typeface="Arial"/>
              <a:buChar char="•"/>
              <a:defRPr/>
            </a:pPr>
            <a:r>
              <a:rPr lang="en-US" sz="900" dirty="0" smtClean="0"/>
              <a:t>Senator Wyden </a:t>
            </a:r>
          </a:p>
          <a:p>
            <a:pPr eaLnBrk="1" fontAlgn="auto" hangingPunct="1">
              <a:spcBef>
                <a:spcPts val="0"/>
              </a:spcBef>
              <a:spcAft>
                <a:spcPts val="0"/>
              </a:spcAft>
              <a:buFont typeface="Arial"/>
              <a:buNone/>
              <a:defRPr/>
            </a:pPr>
            <a:r>
              <a:rPr lang="en-US" sz="900" dirty="0" smtClean="0">
                <a:hlinkClick r:id="rId3"/>
              </a:rPr>
              <a:t>http://www.nytimes.com/2010/09/09/business/global/09trade.html</a:t>
            </a:r>
            <a:endParaRPr lang="en-US" sz="900" dirty="0" smtClean="0"/>
          </a:p>
          <a:p>
            <a:pPr eaLnBrk="1" fontAlgn="auto" hangingPunct="1">
              <a:spcBef>
                <a:spcPts val="0"/>
              </a:spcBef>
              <a:spcAft>
                <a:spcPts val="0"/>
              </a:spcAft>
              <a:defRPr/>
            </a:pPr>
            <a:r>
              <a:rPr lang="en-US" sz="900" b="1" dirty="0" smtClean="0"/>
              <a:t>Hedge funds</a:t>
            </a:r>
            <a:r>
              <a:rPr lang="en-US" sz="900" dirty="0" smtClean="0"/>
              <a:t>:</a:t>
            </a:r>
          </a:p>
          <a:p>
            <a:pPr marL="171450" indent="-171450" eaLnBrk="1" fontAlgn="auto" hangingPunct="1">
              <a:spcBef>
                <a:spcPts val="0"/>
              </a:spcBef>
              <a:spcAft>
                <a:spcPts val="0"/>
              </a:spcAft>
              <a:buFont typeface="Arial"/>
              <a:buChar char="•"/>
              <a:defRPr/>
            </a:pPr>
            <a:r>
              <a:rPr lang="en-US" sz="900" dirty="0" smtClean="0"/>
              <a:t>Don’t understand how to get greater value out of the assets they have bought</a:t>
            </a:r>
          </a:p>
          <a:p>
            <a:pPr marL="171450" indent="-171450" eaLnBrk="1" fontAlgn="auto" hangingPunct="1">
              <a:spcBef>
                <a:spcPts val="0"/>
              </a:spcBef>
              <a:spcAft>
                <a:spcPts val="0"/>
              </a:spcAft>
              <a:buFont typeface="Arial"/>
              <a:buChar char="•"/>
              <a:defRPr/>
            </a:pPr>
            <a:r>
              <a:rPr lang="en-US" sz="900" dirty="0" smtClean="0"/>
              <a:t>Underestimate China</a:t>
            </a:r>
          </a:p>
          <a:p>
            <a:pPr marL="171450" indent="-171450" eaLnBrk="1" fontAlgn="auto" hangingPunct="1">
              <a:spcBef>
                <a:spcPts val="0"/>
              </a:spcBef>
              <a:spcAft>
                <a:spcPts val="0"/>
              </a:spcAft>
              <a:buFont typeface="Arial"/>
              <a:buChar char="•"/>
              <a:defRPr/>
            </a:pPr>
            <a:r>
              <a:rPr lang="en-US" sz="900" dirty="0" smtClean="0"/>
              <a:t>Slow to bring cases</a:t>
            </a:r>
          </a:p>
          <a:p>
            <a:pPr marL="171450" indent="-171450" eaLnBrk="1" fontAlgn="auto" hangingPunct="1">
              <a:spcBef>
                <a:spcPts val="0"/>
              </a:spcBef>
              <a:spcAft>
                <a:spcPts val="0"/>
              </a:spcAft>
              <a:buFont typeface="Arial"/>
              <a:buChar char="•"/>
              <a:defRPr/>
            </a:pPr>
            <a:r>
              <a:rPr lang="en-US" sz="900" dirty="0" smtClean="0"/>
              <a:t>Don’t understand structure of ownership in industry</a:t>
            </a:r>
          </a:p>
          <a:p>
            <a:pPr eaLnBrk="1" fontAlgn="auto" hangingPunct="1">
              <a:spcBef>
                <a:spcPts val="0"/>
              </a:spcBef>
              <a:spcAft>
                <a:spcPts val="0"/>
              </a:spcAft>
              <a:buFont typeface="Arial"/>
              <a:buNone/>
              <a:defRPr/>
            </a:pPr>
            <a:endParaRPr lang="en-US" sz="900" dirty="0"/>
          </a:p>
        </p:txBody>
      </p:sp>
      <p:sp>
        <p:nvSpPr>
          <p:cNvPr id="1013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0F7F901-03B8-4370-A280-64329053AEF8}" type="slidenum">
              <a:rPr lang="en-US"/>
              <a:pPr fontAlgn="base">
                <a:spcBef>
                  <a:spcPct val="0"/>
                </a:spcBef>
                <a:spcAft>
                  <a:spcPct val="0"/>
                </a:spcAft>
                <a:defRPr/>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marL="171450" indent="-171450" eaLnBrk="1" fontAlgn="auto" hangingPunct="1">
              <a:spcBef>
                <a:spcPts val="0"/>
              </a:spcBef>
              <a:spcAft>
                <a:spcPts val="0"/>
              </a:spcAft>
              <a:buFont typeface="Arial"/>
              <a:buChar char="•"/>
              <a:defRPr/>
            </a:pPr>
            <a:r>
              <a:rPr lang="en-US" dirty="0" err="1" smtClean="0"/>
              <a:t>Cleantech</a:t>
            </a:r>
            <a:r>
              <a:rPr lang="en-US" dirty="0" smtClean="0"/>
              <a:t> R&amp;D spending in China has grown more than 20% annually over the past 10 years, compared to 5-6% growth rates in Europe, the U.S. and Japan.</a:t>
            </a:r>
          </a:p>
          <a:p>
            <a:pPr marL="171450" indent="-171450" eaLnBrk="1" fontAlgn="auto" hangingPunct="1">
              <a:spcBef>
                <a:spcPts val="0"/>
              </a:spcBef>
              <a:spcAft>
                <a:spcPts val="0"/>
              </a:spcAft>
              <a:buFont typeface="Arial"/>
              <a:buChar char="•"/>
              <a:defRPr/>
            </a:pPr>
            <a:r>
              <a:rPr lang="en-US" dirty="0" smtClean="0">
                <a:cs typeface="Franklin Gothic Medium"/>
              </a:rPr>
              <a:t>America has  advanced technology, while China has the capital and market that technology companies need. Cooperation is essential to innovation in this area.</a:t>
            </a:r>
          </a:p>
          <a:p>
            <a:pPr marL="171450" indent="-171450" eaLnBrk="1" fontAlgn="auto" hangingPunct="1">
              <a:spcBef>
                <a:spcPts val="0"/>
              </a:spcBef>
              <a:spcAft>
                <a:spcPts val="0"/>
              </a:spcAft>
              <a:buFont typeface="Arial"/>
              <a:buChar char="•"/>
              <a:defRPr/>
            </a:pPr>
            <a:r>
              <a:rPr lang="en-US" dirty="0" smtClean="0"/>
              <a:t>“There is a rapidly emerging innovative ecosystem in China that could be the potential partners for overseas companies. You have a choice to either engage now and be aware of innovation and technology being developed in China, or be surprised later, when (Chinese) companies begin to compete globally” – Chris </a:t>
            </a:r>
            <a:r>
              <a:rPr lang="en-US" dirty="0" err="1" smtClean="0"/>
              <a:t>Hartshorn</a:t>
            </a:r>
            <a:r>
              <a:rPr lang="en-US" dirty="0" smtClean="0"/>
              <a:t>, vice president of research at Lux Research.</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err="1" smtClean="0"/>
              <a:t>Source：Reuters</a:t>
            </a:r>
            <a:r>
              <a:rPr lang="en-US" dirty="0" smtClean="0"/>
              <a:t> -</a:t>
            </a:r>
            <a:r>
              <a:rPr lang="en-US" b="1" dirty="0" smtClean="0"/>
              <a:t>U.S. </a:t>
            </a:r>
            <a:r>
              <a:rPr lang="en-US" b="1" dirty="0" err="1" smtClean="0"/>
              <a:t>Cleantech</a:t>
            </a:r>
            <a:r>
              <a:rPr lang="en-US" b="1" dirty="0" smtClean="0"/>
              <a:t> Startups to Transform China 'Threat' Into Opportunity</a:t>
            </a:r>
            <a:endParaRPr lang="en-US" dirty="0" smtClean="0"/>
          </a:p>
          <a:p>
            <a:pPr eaLnBrk="1" fontAlgn="auto" hangingPunct="1">
              <a:spcBef>
                <a:spcPts val="0"/>
              </a:spcBef>
              <a:spcAft>
                <a:spcPts val="0"/>
              </a:spcAft>
              <a:defRPr/>
            </a:pPr>
            <a:r>
              <a:rPr lang="en-US" b="1" u="sng" dirty="0" smtClean="0">
                <a:hlinkClick r:id="rId3"/>
              </a:rPr>
              <a:t>http://www.reuters.com/article/2011/07/12/idUS211106702720110712</a:t>
            </a:r>
            <a:endParaRPr lang="en-US" dirty="0" smtClean="0"/>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Source: CHINA: Clean technology -- a difficult balance between cooperation and competition</a:t>
            </a:r>
          </a:p>
          <a:p>
            <a:pPr eaLnBrk="1" fontAlgn="auto" hangingPunct="1">
              <a:spcBef>
                <a:spcPts val="0"/>
              </a:spcBef>
              <a:spcAft>
                <a:spcPts val="0"/>
              </a:spcAft>
              <a:defRPr/>
            </a:pPr>
            <a:r>
              <a:rPr lang="en-US" dirty="0" smtClean="0"/>
              <a:t>http://</a:t>
            </a:r>
            <a:r>
              <a:rPr lang="en-US" dirty="0" err="1" smtClean="0"/>
              <a:t>www.eenews.net</a:t>
            </a:r>
            <a:r>
              <a:rPr lang="en-US" dirty="0" smtClean="0"/>
              <a:t>/public/</a:t>
            </a:r>
            <a:r>
              <a:rPr lang="en-US" dirty="0" err="1" smtClean="0"/>
              <a:t>climatewire</a:t>
            </a:r>
            <a:r>
              <a:rPr lang="en-US" dirty="0" smtClean="0"/>
              <a:t>/2011/01/17/1</a:t>
            </a:r>
          </a:p>
          <a:p>
            <a:pPr eaLnBrk="1" fontAlgn="auto" hangingPunct="1">
              <a:spcBef>
                <a:spcPts val="0"/>
              </a:spcBef>
              <a:spcAft>
                <a:spcPts val="0"/>
              </a:spcAft>
              <a:defRPr/>
            </a:pPr>
            <a:endParaRPr lang="en-US" dirty="0"/>
          </a:p>
        </p:txBody>
      </p:sp>
      <p:sp>
        <p:nvSpPr>
          <p:cNvPr id="1034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3110222-4029-41D5-A62A-DA5732E9CF40}" type="slidenum">
              <a:rPr lang="en-US"/>
              <a:pPr fontAlgn="base">
                <a:spcBef>
                  <a:spcPct val="0"/>
                </a:spcBef>
                <a:spcAft>
                  <a:spcPct val="0"/>
                </a:spcAft>
                <a:defRPr/>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p:cNvSpPr>
            <a:spLocks noGrp="1" noRot="1" noChangeAspect="1"/>
          </p:cNvSpPr>
          <p:nvPr>
            <p:ph type="sldImg"/>
          </p:nvPr>
        </p:nvSpPr>
        <p:spPr bwMode="auto">
          <a:noFill/>
          <a:ln>
            <a:solidFill>
              <a:srgbClr val="000000"/>
            </a:solidFill>
            <a:miter lim="800000"/>
            <a:headEnd/>
            <a:tailEnd/>
          </a:ln>
        </p:spPr>
      </p:sp>
      <p:sp>
        <p:nvSpPr>
          <p:cNvPr id="1054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54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4C061A6-3AFF-40AB-8B93-C34E54676C8C}" type="slidenum">
              <a:rPr lang="en-US"/>
              <a:pPr fontAlgn="base">
                <a:spcBef>
                  <a:spcPct val="0"/>
                </a:spcBef>
                <a:spcAft>
                  <a:spcPct val="0"/>
                </a:spcAft>
                <a:defRPr/>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1"/>
      </p:bgRef>
    </p:bg>
    <p:spTree>
      <p:nvGrpSpPr>
        <p:cNvPr id="1" name=""/>
        <p:cNvGrpSpPr/>
        <p:nvPr/>
      </p:nvGrpSpPr>
      <p:grpSpPr>
        <a:xfrm>
          <a:off x="0" y="0"/>
          <a:ext cx="0" cy="0"/>
          <a:chOff x="0" y="0"/>
          <a:chExt cx="0" cy="0"/>
        </a:xfrm>
      </p:grpSpPr>
      <p:pic>
        <p:nvPicPr>
          <p:cNvPr id="4" name="Picture 7"/>
          <p:cNvPicPr>
            <a:picLocks noChangeAspect="1" noChangeArrowheads="1"/>
          </p:cNvPicPr>
          <p:nvPr userDrawn="1"/>
        </p:nvPicPr>
        <p:blipFill>
          <a:blip r:embed="rId2"/>
          <a:srcRect/>
          <a:stretch>
            <a:fillRect/>
          </a:stretch>
        </p:blipFill>
        <p:spPr bwMode="auto">
          <a:xfrm>
            <a:off x="0" y="6469063"/>
            <a:ext cx="9134475" cy="433387"/>
          </a:xfrm>
          <a:prstGeom prst="rect">
            <a:avLst/>
          </a:prstGeom>
          <a:noFill/>
          <a:ln w="9525">
            <a:noFill/>
            <a:miter lim="800000"/>
            <a:headEnd/>
            <a:tailEnd/>
          </a:ln>
        </p:spPr>
      </p:pic>
      <p:sp>
        <p:nvSpPr>
          <p:cNvPr id="2" name="Title 1"/>
          <p:cNvSpPr>
            <a:spLocks noGrp="1"/>
          </p:cNvSpPr>
          <p:nvPr>
            <p:ph type="ctrTitle"/>
          </p:nvPr>
        </p:nvSpPr>
        <p:spPr>
          <a:xfrm>
            <a:off x="457199" y="1295400"/>
            <a:ext cx="8228013" cy="1927225"/>
          </a:xfrm>
        </p:spPr>
        <p:txBody>
          <a:bodyPr tIns="0" bIns="0" anchor="b"/>
          <a:lstStyle>
            <a:lvl1pPr>
              <a:defRPr sz="60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a:off x="457199" y="3307976"/>
            <a:ext cx="8228013" cy="1066800"/>
          </a:xfrm>
        </p:spPr>
        <p:txBody>
          <a:bodyPr tIns="0" bIns="0"/>
          <a:lstStyle>
            <a:lvl1pPr marL="0" indent="0" algn="ctr">
              <a:spcBef>
                <a:spcPts val="300"/>
              </a:spcBef>
              <a:buNone/>
              <a:defRPr sz="18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5" name="Date Placeholder 3"/>
          <p:cNvSpPr>
            <a:spLocks noGrp="1"/>
          </p:cNvSpPr>
          <p:nvPr>
            <p:ph type="dt" sz="half" idx="10"/>
          </p:nvPr>
        </p:nvSpPr>
        <p:spPr/>
        <p:txBody>
          <a:bodyPr/>
          <a:lstStyle>
            <a:lvl1pPr>
              <a:defRPr/>
            </a:lvl1pPr>
          </a:lstStyle>
          <a:p>
            <a:pPr>
              <a:defRPr/>
            </a:pPr>
            <a:fld id="{E9035A4A-1A6A-4EAB-9A26-F65B38BB100B}" type="datetime1">
              <a:rPr lang="en-US"/>
              <a:pPr>
                <a:defRPr/>
              </a:pPr>
              <a:t>1/15/2013</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a:t>The Stern Group</a:t>
            </a:r>
          </a:p>
        </p:txBody>
      </p:sp>
      <p:sp>
        <p:nvSpPr>
          <p:cNvPr id="7" name="Slide Number Placeholder 5"/>
          <p:cNvSpPr>
            <a:spLocks noGrp="1"/>
          </p:cNvSpPr>
          <p:nvPr>
            <p:ph type="sldNum" sz="quarter" idx="12"/>
          </p:nvPr>
        </p:nvSpPr>
        <p:spPr/>
        <p:txBody>
          <a:bodyPr/>
          <a:lstStyle>
            <a:lvl1pPr>
              <a:defRPr/>
            </a:lvl1pPr>
          </a:lstStyle>
          <a:p>
            <a:pPr>
              <a:defRPr/>
            </a:pPr>
            <a:fld id="{6673F696-47F4-40E2-8246-A2A0FACBA550}"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9F3BF003-C29B-4DBD-9E00-650049085E3E}" type="datetime1">
              <a:rPr lang="en-US"/>
              <a:pPr>
                <a:defRPr/>
              </a:pPr>
              <a:t>1/15/2013</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The Stern Group</a:t>
            </a:r>
          </a:p>
        </p:txBody>
      </p:sp>
      <p:sp>
        <p:nvSpPr>
          <p:cNvPr id="6" name="Slide Number Placeholder 5"/>
          <p:cNvSpPr>
            <a:spLocks noGrp="1"/>
          </p:cNvSpPr>
          <p:nvPr>
            <p:ph type="sldNum" sz="quarter" idx="12"/>
          </p:nvPr>
        </p:nvSpPr>
        <p:spPr/>
        <p:txBody>
          <a:bodyPr/>
          <a:lstStyle>
            <a:lvl1pPr>
              <a:defRPr/>
            </a:lvl1pPr>
          </a:lstStyle>
          <a:p>
            <a:pPr>
              <a:defRPr/>
            </a:pPr>
            <a:fld id="{B6EBCFC5-8DB1-45D1-99C4-4BD06FF478FB}" type="slidenum">
              <a:rPr lang="en-US"/>
              <a:pPr>
                <a:defRPr/>
              </a:pPr>
              <a:t>‹#›</a:t>
            </a:fld>
            <a:endParaRPr lang="en-US" dirty="0"/>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7"/>
          <p:cNvPicPr>
            <a:picLocks noChangeAspect="1" noChangeArrowheads="1"/>
          </p:cNvPicPr>
          <p:nvPr userDrawn="1"/>
        </p:nvPicPr>
        <p:blipFill>
          <a:blip r:embed="rId3"/>
          <a:srcRect/>
          <a:stretch>
            <a:fillRect/>
          </a:stretch>
        </p:blipFill>
        <p:spPr bwMode="auto">
          <a:xfrm>
            <a:off x="0" y="6469063"/>
            <a:ext cx="9134475" cy="433387"/>
          </a:xfrm>
          <a:prstGeom prst="rect">
            <a:avLst/>
          </a:prstGeom>
          <a:noFill/>
          <a:ln w="9525">
            <a:noFill/>
            <a:miter lim="800000"/>
            <a:headEnd/>
            <a:tailEnd/>
          </a:ln>
        </p:spPr>
      </p:pic>
      <p:sp>
        <p:nvSpPr>
          <p:cNvPr id="2" name="Title 1"/>
          <p:cNvSpPr>
            <a:spLocks noGrp="1"/>
          </p:cNvSpPr>
          <p:nvPr>
            <p:ph type="title"/>
          </p:nvPr>
        </p:nvSpPr>
        <p:spPr>
          <a:xfrm>
            <a:off x="457200" y="2236694"/>
            <a:ext cx="6400800" cy="1362075"/>
          </a:xfrm>
        </p:spPr>
        <p:txBody>
          <a:bodyPr anchor="b"/>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1676399" y="3609695"/>
            <a:ext cx="5181601" cy="1500187"/>
          </a:xfrm>
        </p:spPr>
        <p:txBody>
          <a:bodyPr/>
          <a:lstStyle>
            <a:lvl1pPr marL="0" indent="0" algn="r">
              <a:spcBef>
                <a:spcPts val="300"/>
              </a:spcBef>
              <a:buNone/>
              <a:defRPr sz="1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solidFill>
                  <a:schemeClr val="bg1"/>
                </a:solidFill>
              </a:defRPr>
            </a:lvl1pPr>
          </a:lstStyle>
          <a:p>
            <a:pPr>
              <a:defRPr/>
            </a:pPr>
            <a:fld id="{C0FA1F4B-8472-41A6-8515-58CF7698C466}" type="datetime1">
              <a:rPr lang="en-US"/>
              <a:pPr>
                <a:defRPr/>
              </a:pPr>
              <a:t>1/15/2013</a:t>
            </a:fld>
            <a:endParaRPr lang="en-US"/>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634753" y="2784475"/>
            <a:ext cx="3767328" cy="3252788"/>
          </a:xfrm>
        </p:spPr>
        <p:txBody>
          <a:bodyPr/>
          <a:lstStyle>
            <a:lvl1pPr>
              <a:defRPr sz="1800"/>
            </a:lvl1pPr>
            <a:lvl2pPr>
              <a:defRPr sz="1800"/>
            </a:lvl2pPr>
            <a:lvl3pPr>
              <a:defRPr sz="1800"/>
            </a:lvl3pPr>
            <a:lvl4pPr>
              <a:defRPr sz="1800"/>
            </a:lvl4pPr>
            <a:lvl5pPr>
              <a:defRPr sz="1800"/>
            </a:lvl5pPr>
            <a:lvl6pPr marL="1946275" indent="-227013">
              <a:tabLst/>
              <a:defRPr sz="1600"/>
            </a:lvl6pPr>
            <a:lvl7pPr marL="2173288" indent="-227013">
              <a:tabLst/>
              <a:defRPr sz="1600"/>
            </a:lvl7pPr>
            <a:lvl8pPr marL="2398713" indent="-227013">
              <a:tabLst/>
              <a:defRPr sz="1600"/>
            </a:lvl8pPr>
            <a:lvl9pPr marL="2625725" indent="-227013">
              <a:tabLst/>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3"/>
          <p:cNvSpPr>
            <a:spLocks noGrp="1"/>
          </p:cNvSpPr>
          <p:nvPr>
            <p:ph type="dt" sz="half" idx="10"/>
          </p:nvPr>
        </p:nvSpPr>
        <p:spPr/>
        <p:txBody>
          <a:bodyPr/>
          <a:lstStyle>
            <a:lvl1pPr>
              <a:defRPr/>
            </a:lvl1pPr>
          </a:lstStyle>
          <a:p>
            <a:pPr>
              <a:defRPr/>
            </a:pPr>
            <a:fld id="{AE96A7D6-67AE-4E04-81A8-7C21E6E0BE4D}" type="datetime1">
              <a:rPr lang="en-US"/>
              <a:pPr>
                <a:defRPr/>
              </a:pPr>
              <a:t>1/15/2013</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a:t>The Stern Group</a:t>
            </a:r>
          </a:p>
        </p:txBody>
      </p:sp>
      <p:sp>
        <p:nvSpPr>
          <p:cNvPr id="7" name="Slide Number Placeholder 5"/>
          <p:cNvSpPr>
            <a:spLocks noGrp="1"/>
          </p:cNvSpPr>
          <p:nvPr>
            <p:ph type="sldNum" sz="quarter" idx="12"/>
          </p:nvPr>
        </p:nvSpPr>
        <p:spPr/>
        <p:txBody>
          <a:bodyPr/>
          <a:lstStyle>
            <a:lvl1pPr>
              <a:defRPr/>
            </a:lvl1pPr>
          </a:lstStyle>
          <a:p>
            <a:pPr>
              <a:defRPr/>
            </a:pPr>
            <a:fld id="{E5434FF7-8E3A-43D0-8ED5-60205328DE55}" type="slidenum">
              <a:rPr lang="en-US"/>
              <a:pPr>
                <a:defRPr/>
              </a:pPr>
              <a:t>‹#›</a:t>
            </a:fld>
            <a:endParaRPr lang="en-US" dirty="0"/>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40664" y="2232211"/>
            <a:ext cx="3767328" cy="762000"/>
          </a:xfrm>
        </p:spPr>
        <p:txBody>
          <a:bodyPr anchor="b">
            <a:noAutofit/>
          </a:bodyPr>
          <a:lstStyle>
            <a:lvl1pPr marL="0" indent="0" algn="ctr">
              <a:lnSpc>
                <a:spcPts val="2600"/>
              </a:lnSpc>
              <a:spcBef>
                <a:spcPts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40664" y="3160059"/>
            <a:ext cx="3767328" cy="2891491"/>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631578" y="2232211"/>
            <a:ext cx="3767328" cy="762000"/>
          </a:xfrm>
        </p:spPr>
        <p:txBody>
          <a:bodyPr anchor="b">
            <a:noAutofit/>
          </a:bodyPr>
          <a:lstStyle>
            <a:lvl1pPr marL="0" indent="0" algn="ctr">
              <a:lnSpc>
                <a:spcPts val="2600"/>
              </a:lnSpc>
              <a:spcBef>
                <a:spcPts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1578" y="3160059"/>
            <a:ext cx="3767328" cy="2891491"/>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3"/>
          <p:cNvSpPr>
            <a:spLocks noGrp="1"/>
          </p:cNvSpPr>
          <p:nvPr>
            <p:ph type="dt" sz="half" idx="10"/>
          </p:nvPr>
        </p:nvSpPr>
        <p:spPr/>
        <p:txBody>
          <a:bodyPr/>
          <a:lstStyle>
            <a:lvl1pPr>
              <a:defRPr/>
            </a:lvl1pPr>
          </a:lstStyle>
          <a:p>
            <a:pPr>
              <a:defRPr/>
            </a:pPr>
            <a:fld id="{A6CFD351-FE35-4BFD-B69E-47485BCADBD5}" type="datetime1">
              <a:rPr lang="en-US"/>
              <a:pPr>
                <a:defRPr/>
              </a:pPr>
              <a:t>1/15/2013</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a:t>The Stern Group</a:t>
            </a:r>
          </a:p>
        </p:txBody>
      </p:sp>
      <p:sp>
        <p:nvSpPr>
          <p:cNvPr id="9" name="Slide Number Placeholder 5"/>
          <p:cNvSpPr>
            <a:spLocks noGrp="1"/>
          </p:cNvSpPr>
          <p:nvPr>
            <p:ph type="sldNum" sz="quarter" idx="12"/>
          </p:nvPr>
        </p:nvSpPr>
        <p:spPr/>
        <p:txBody>
          <a:bodyPr/>
          <a:lstStyle>
            <a:lvl1pPr>
              <a:defRPr/>
            </a:lvl1pPr>
          </a:lstStyle>
          <a:p>
            <a:pPr>
              <a:defRPr/>
            </a:pPr>
            <a:fld id="{7A36470F-31C0-4AE3-91B2-62ABCC62FB87}" type="slidenum">
              <a:rPr lang="en-US"/>
              <a:pPr>
                <a:defRPr/>
              </a:pPr>
              <a:t>‹#›</a:t>
            </a:fld>
            <a:endParaRPr lang="en-US" dirty="0"/>
          </a:p>
        </p:txBody>
      </p:sp>
    </p:spTree>
  </p:cSld>
  <p:clrMapOvr>
    <a:masterClrMapping/>
  </p:clrMapOvr>
  <p:transition spd="med">
    <p:fade/>
  </p:transition>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62000" y="2784475"/>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8" name="Content Placeholder 2"/>
          <p:cNvSpPr>
            <a:spLocks noGrp="1"/>
          </p:cNvSpPr>
          <p:nvPr>
            <p:ph sz="half" idx="13"/>
          </p:nvPr>
        </p:nvSpPr>
        <p:spPr>
          <a:xfrm>
            <a:off x="762000" y="4497070"/>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3"/>
          <p:cNvSpPr>
            <a:spLocks noGrp="1"/>
          </p:cNvSpPr>
          <p:nvPr>
            <p:ph type="dt" sz="half" idx="14"/>
          </p:nvPr>
        </p:nvSpPr>
        <p:spPr/>
        <p:txBody>
          <a:bodyPr/>
          <a:lstStyle>
            <a:lvl1pPr>
              <a:defRPr/>
            </a:lvl1pPr>
          </a:lstStyle>
          <a:p>
            <a:pPr>
              <a:defRPr/>
            </a:pPr>
            <a:fld id="{36E28E7E-7DC1-4578-A905-F91CB384FF5D}" type="datetime1">
              <a:rPr lang="en-US"/>
              <a:pPr>
                <a:defRPr/>
              </a:pPr>
              <a:t>1/15/2013</a:t>
            </a:fld>
            <a:endParaRPr lang="en-US" dirty="0"/>
          </a:p>
        </p:txBody>
      </p:sp>
      <p:sp>
        <p:nvSpPr>
          <p:cNvPr id="6" name="Footer Placeholder 4"/>
          <p:cNvSpPr>
            <a:spLocks noGrp="1"/>
          </p:cNvSpPr>
          <p:nvPr>
            <p:ph type="ftr" sz="quarter" idx="15"/>
          </p:nvPr>
        </p:nvSpPr>
        <p:spPr/>
        <p:txBody>
          <a:bodyPr/>
          <a:lstStyle>
            <a:lvl1pPr>
              <a:defRPr/>
            </a:lvl1pPr>
          </a:lstStyle>
          <a:p>
            <a:pPr>
              <a:defRPr/>
            </a:pPr>
            <a:r>
              <a:rPr lang="en-US"/>
              <a:t>The Stern Group</a:t>
            </a:r>
          </a:p>
        </p:txBody>
      </p:sp>
      <p:sp>
        <p:nvSpPr>
          <p:cNvPr id="7" name="Slide Number Placeholder 5"/>
          <p:cNvSpPr>
            <a:spLocks noGrp="1"/>
          </p:cNvSpPr>
          <p:nvPr>
            <p:ph type="sldNum" sz="quarter" idx="16"/>
          </p:nvPr>
        </p:nvSpPr>
        <p:spPr/>
        <p:txBody>
          <a:bodyPr/>
          <a:lstStyle>
            <a:lvl1pPr>
              <a:defRPr/>
            </a:lvl1pPr>
          </a:lstStyle>
          <a:p>
            <a:pPr>
              <a:defRPr/>
            </a:pPr>
            <a:fld id="{E7ECD215-57E5-482E-AB94-FE7CD5DD656D}" type="slidenum">
              <a:rPr lang="en-US"/>
              <a:pPr>
                <a:defRPr/>
              </a:pPr>
              <a:t>‹#›</a:t>
            </a:fld>
            <a:endParaRPr lang="en-US" dirty="0"/>
          </a:p>
        </p:txBody>
      </p:sp>
    </p:spTree>
  </p:cSld>
  <p:clrMapOvr>
    <a:masterClrMapping/>
  </p:clrMapOvr>
  <p:transition spd="med">
    <p:fade/>
  </p:transition>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Content Placeholder 2"/>
          <p:cNvSpPr>
            <a:spLocks noGrp="1"/>
          </p:cNvSpPr>
          <p:nvPr>
            <p:ph sz="half" idx="14"/>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Date Placeholder 3"/>
          <p:cNvSpPr>
            <a:spLocks noGrp="1"/>
          </p:cNvSpPr>
          <p:nvPr>
            <p:ph type="dt" sz="half" idx="15"/>
          </p:nvPr>
        </p:nvSpPr>
        <p:spPr/>
        <p:txBody>
          <a:bodyPr/>
          <a:lstStyle>
            <a:lvl1pPr>
              <a:defRPr/>
            </a:lvl1pPr>
          </a:lstStyle>
          <a:p>
            <a:pPr>
              <a:defRPr/>
            </a:pPr>
            <a:fld id="{39534668-79D1-4E12-A9DE-4B1AC64BCAF4}" type="datetime1">
              <a:rPr lang="en-US"/>
              <a:pPr>
                <a:defRPr/>
              </a:pPr>
              <a:t>1/15/2013</a:t>
            </a:fld>
            <a:endParaRPr lang="en-US" dirty="0"/>
          </a:p>
        </p:txBody>
      </p:sp>
      <p:sp>
        <p:nvSpPr>
          <p:cNvPr id="7" name="Footer Placeholder 4"/>
          <p:cNvSpPr>
            <a:spLocks noGrp="1"/>
          </p:cNvSpPr>
          <p:nvPr>
            <p:ph type="ftr" sz="quarter" idx="16"/>
          </p:nvPr>
        </p:nvSpPr>
        <p:spPr/>
        <p:txBody>
          <a:bodyPr/>
          <a:lstStyle>
            <a:lvl1pPr>
              <a:defRPr/>
            </a:lvl1pPr>
          </a:lstStyle>
          <a:p>
            <a:pPr>
              <a:defRPr/>
            </a:pPr>
            <a:r>
              <a:rPr lang="en-US"/>
              <a:t>The Stern Group</a:t>
            </a:r>
          </a:p>
        </p:txBody>
      </p:sp>
      <p:sp>
        <p:nvSpPr>
          <p:cNvPr id="10" name="Slide Number Placeholder 5"/>
          <p:cNvSpPr>
            <a:spLocks noGrp="1"/>
          </p:cNvSpPr>
          <p:nvPr>
            <p:ph type="sldNum" sz="quarter" idx="17"/>
          </p:nvPr>
        </p:nvSpPr>
        <p:spPr/>
        <p:txBody>
          <a:bodyPr/>
          <a:lstStyle>
            <a:lvl1pPr>
              <a:defRPr/>
            </a:lvl1pPr>
          </a:lstStyle>
          <a:p>
            <a:pPr>
              <a:defRPr/>
            </a:pPr>
            <a:fld id="{093A9F19-1B18-4A26-A40B-23BE8D8CE7C8}" type="slidenum">
              <a:rPr lang="en-US"/>
              <a:pPr>
                <a:defRPr/>
              </a:pPr>
              <a:t>‹#›</a:t>
            </a:fld>
            <a:endParaRPr lang="en-US" dirty="0"/>
          </a:p>
        </p:txBody>
      </p:sp>
    </p:spTree>
  </p:cSld>
  <p:clrMapOvr>
    <a:masterClrMapping/>
  </p:clrMapOvr>
  <p:transition spd="med">
    <p:fade/>
  </p:transition>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marL="1946275"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6pPr>
            <a:lvl7pPr marL="2173288"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7pPr>
            <a:lvl8pPr marL="2398713"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8pPr>
            <a:lvl9pPr marL="2625725" indent="-234950" algn="l" defTabSz="914400" rtl="0" eaLnBrk="1" latinLnBrk="0" hangingPunct="1">
              <a:spcBef>
                <a:spcPct val="20000"/>
              </a:spcBef>
              <a:buSzPct val="90000"/>
              <a:buFont typeface="Wingdings" pitchFamily="2" charset="2"/>
              <a:buChar char=""/>
              <a:defRPr lang="en-US" sz="1600" kern="1200" dirty="0">
                <a:solidFill>
                  <a:schemeClr val="tx1">
                    <a:lumMod val="65000"/>
                    <a:lumOff val="35000"/>
                  </a:schemeClr>
                </a:solidFill>
                <a:latin typeface="+mn-lt"/>
                <a:ea typeface="+mn-ea"/>
                <a:cs typeface="+mn-cs"/>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Content Placeholder 2"/>
          <p:cNvSpPr>
            <a:spLocks noGrp="1"/>
          </p:cNvSpPr>
          <p:nvPr>
            <p:ph sz="half" idx="14"/>
          </p:nvPr>
        </p:nvSpPr>
        <p:spPr>
          <a:xfrm>
            <a:off x="739775"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5"/>
          </p:nvPr>
        </p:nvSpPr>
        <p:spPr>
          <a:xfrm>
            <a:off x="739775" y="4497070"/>
            <a:ext cx="3767328" cy="1554480"/>
          </a:xfrm>
        </p:spPr>
        <p:txBody>
          <a:bodyPr/>
          <a:lstStyle>
            <a:lvl1pPr>
              <a:defRPr sz="1800"/>
            </a:lvl1pPr>
            <a:lvl2pPr>
              <a:defRPr sz="1800"/>
            </a:lvl2pPr>
            <a:lvl3pPr>
              <a:defRPr sz="1800"/>
            </a:lvl3pPr>
            <a:lvl4pPr>
              <a:defRPr sz="1800"/>
            </a:lvl4pPr>
            <a:lvl5pPr>
              <a:defRPr sz="1800"/>
            </a:lvl5pPr>
            <a:lvl6pPr marL="1946275"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6pPr>
            <a:lvl7pPr marL="2173288"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7pPr>
            <a:lvl8pPr marL="2398713"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8pPr>
            <a:lvl9pPr marL="2625725" indent="-234950" algn="l" defTabSz="914400" rtl="0" eaLnBrk="1" latinLnBrk="0" hangingPunct="1">
              <a:spcBef>
                <a:spcPct val="20000"/>
              </a:spcBef>
              <a:buSzPct val="90000"/>
              <a:buFont typeface="Wingdings" pitchFamily="2" charset="2"/>
              <a:buChar char=""/>
              <a:defRPr lang="en-US" sz="1600" kern="1200" dirty="0">
                <a:solidFill>
                  <a:schemeClr val="tx1">
                    <a:lumMod val="65000"/>
                    <a:lumOff val="35000"/>
                  </a:schemeClr>
                </a:solidFill>
                <a:latin typeface="+mn-lt"/>
                <a:ea typeface="+mn-ea"/>
                <a:cs typeface="+mn-cs"/>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3"/>
          <p:cNvSpPr>
            <a:spLocks noGrp="1"/>
          </p:cNvSpPr>
          <p:nvPr>
            <p:ph type="dt" sz="half" idx="16"/>
          </p:nvPr>
        </p:nvSpPr>
        <p:spPr/>
        <p:txBody>
          <a:bodyPr/>
          <a:lstStyle>
            <a:lvl1pPr>
              <a:defRPr/>
            </a:lvl1pPr>
          </a:lstStyle>
          <a:p>
            <a:pPr>
              <a:defRPr/>
            </a:pPr>
            <a:fld id="{F43E2AB2-DE11-4501-B830-6D4184EDFBF9}" type="datetime1">
              <a:rPr lang="en-US"/>
              <a:pPr>
                <a:defRPr/>
              </a:pPr>
              <a:t>1/15/2013</a:t>
            </a:fld>
            <a:endParaRPr lang="en-US" dirty="0"/>
          </a:p>
        </p:txBody>
      </p:sp>
      <p:sp>
        <p:nvSpPr>
          <p:cNvPr id="9" name="Footer Placeholder 4"/>
          <p:cNvSpPr>
            <a:spLocks noGrp="1"/>
          </p:cNvSpPr>
          <p:nvPr>
            <p:ph type="ftr" sz="quarter" idx="17"/>
          </p:nvPr>
        </p:nvSpPr>
        <p:spPr/>
        <p:txBody>
          <a:bodyPr/>
          <a:lstStyle>
            <a:lvl1pPr>
              <a:defRPr/>
            </a:lvl1pPr>
          </a:lstStyle>
          <a:p>
            <a:pPr>
              <a:defRPr/>
            </a:pPr>
            <a:r>
              <a:rPr lang="en-US"/>
              <a:t>The Stern Group</a:t>
            </a:r>
          </a:p>
        </p:txBody>
      </p:sp>
      <p:sp>
        <p:nvSpPr>
          <p:cNvPr id="12" name="Slide Number Placeholder 5"/>
          <p:cNvSpPr>
            <a:spLocks noGrp="1"/>
          </p:cNvSpPr>
          <p:nvPr>
            <p:ph type="sldNum" sz="quarter" idx="18"/>
          </p:nvPr>
        </p:nvSpPr>
        <p:spPr/>
        <p:txBody>
          <a:bodyPr/>
          <a:lstStyle>
            <a:lvl1pPr>
              <a:defRPr/>
            </a:lvl1pPr>
          </a:lstStyle>
          <a:p>
            <a:pPr>
              <a:defRPr/>
            </a:pPr>
            <a:fld id="{F86091E4-E8FB-4FC3-A722-E90FA7EAF67B}" type="slidenum">
              <a:rPr lang="en-US"/>
              <a:pPr>
                <a:defRPr/>
              </a:pPr>
              <a:t>‹#›</a:t>
            </a:fld>
            <a:endParaRPr lang="en-US" dirty="0"/>
          </a:p>
        </p:txBody>
      </p:sp>
    </p:spTree>
  </p:cSld>
  <p:clrMapOvr>
    <a:masterClrMapping/>
  </p:clrMapOvr>
  <p:transition spd="med">
    <p:fade/>
  </p:transition>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3"/>
          <p:cNvSpPr>
            <a:spLocks noGrp="1"/>
          </p:cNvSpPr>
          <p:nvPr>
            <p:ph type="dt" sz="half" idx="10"/>
          </p:nvPr>
        </p:nvSpPr>
        <p:spPr/>
        <p:txBody>
          <a:bodyPr/>
          <a:lstStyle>
            <a:lvl1pPr>
              <a:defRPr/>
            </a:lvl1pPr>
          </a:lstStyle>
          <a:p>
            <a:pPr>
              <a:defRPr/>
            </a:pPr>
            <a:fld id="{852011F4-0D40-48DA-A864-F2793E2BE6DF}" type="datetime1">
              <a:rPr lang="en-US"/>
              <a:pPr>
                <a:defRPr/>
              </a:pPr>
              <a:t>1/15/2013</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a:t>The Stern Group</a:t>
            </a:r>
          </a:p>
        </p:txBody>
      </p:sp>
      <p:sp>
        <p:nvSpPr>
          <p:cNvPr id="5" name="Slide Number Placeholder 5"/>
          <p:cNvSpPr>
            <a:spLocks noGrp="1"/>
          </p:cNvSpPr>
          <p:nvPr>
            <p:ph type="sldNum" sz="quarter" idx="12"/>
          </p:nvPr>
        </p:nvSpPr>
        <p:spPr/>
        <p:txBody>
          <a:bodyPr/>
          <a:lstStyle>
            <a:lvl1pPr>
              <a:defRPr/>
            </a:lvl1pPr>
          </a:lstStyle>
          <a:p>
            <a:pPr>
              <a:defRPr/>
            </a:pPr>
            <a:fld id="{3F3BDE9E-A0F3-4495-A4F5-C07D3021D349}" type="slidenum">
              <a:rPr lang="en-US"/>
              <a:pPr>
                <a:defRPr/>
              </a:pPr>
              <a:t>‹#›</a:t>
            </a:fld>
            <a:endParaRPr lang="en-US" dirty="0"/>
          </a:p>
        </p:txBody>
      </p:sp>
    </p:spTree>
  </p:cSld>
  <p:clrMapOvr>
    <a:masterClrMapping/>
  </p:clrMapOvr>
  <p:transition spd="med">
    <p:fade/>
  </p:transition>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34DBAAA5-4228-4CC1-A792-FC768676D160}" type="datetime1">
              <a:rPr lang="en-US"/>
              <a:pPr>
                <a:defRPr/>
              </a:pPr>
              <a:t>1/15/2013</a:t>
            </a:fld>
            <a:endParaRPr lang="en-US" dirty="0"/>
          </a:p>
        </p:txBody>
      </p:sp>
      <p:sp>
        <p:nvSpPr>
          <p:cNvPr id="3" name="Footer Placeholder 2"/>
          <p:cNvSpPr>
            <a:spLocks noGrp="1"/>
          </p:cNvSpPr>
          <p:nvPr>
            <p:ph type="ftr" sz="quarter" idx="11"/>
          </p:nvPr>
        </p:nvSpPr>
        <p:spPr/>
        <p:txBody>
          <a:bodyPr/>
          <a:lstStyle>
            <a:lvl1pPr>
              <a:defRPr/>
            </a:lvl1pPr>
          </a:lstStyle>
          <a:p>
            <a:pPr>
              <a:defRPr/>
            </a:pPr>
            <a:r>
              <a:rPr lang="en-US"/>
              <a:t>The Stern Group</a:t>
            </a:r>
          </a:p>
        </p:txBody>
      </p:sp>
      <p:sp>
        <p:nvSpPr>
          <p:cNvPr id="4" name="Slide Number Placeholder 3"/>
          <p:cNvSpPr>
            <a:spLocks noGrp="1"/>
          </p:cNvSpPr>
          <p:nvPr>
            <p:ph type="sldNum" sz="quarter" idx="12"/>
          </p:nvPr>
        </p:nvSpPr>
        <p:spPr/>
        <p:txBody>
          <a:bodyPr/>
          <a:lstStyle>
            <a:lvl1pPr>
              <a:defRPr/>
            </a:lvl1pPr>
          </a:lstStyle>
          <a:p>
            <a:pPr>
              <a:defRPr/>
            </a:pPr>
            <a:fld id="{3E7F1C10-41A1-4726-90D6-8253607B3447}"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transition spd="med">
    <p:fade/>
  </p:transition>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199" y="381001"/>
            <a:ext cx="3509683" cy="2209800"/>
          </a:xfrm>
        </p:spPr>
        <p:txBody>
          <a:bodyPr anchor="b"/>
          <a:lstStyle>
            <a:lvl1pPr algn="l">
              <a:defRPr sz="4400" b="0"/>
            </a:lvl1pPr>
          </a:lstStyle>
          <a:p>
            <a:r>
              <a:rPr lang="en-US" smtClean="0"/>
              <a:t>Click to edit Master title style</a:t>
            </a:r>
            <a:endParaRPr/>
          </a:p>
        </p:txBody>
      </p:sp>
      <p:sp>
        <p:nvSpPr>
          <p:cNvPr id="3" name="Content Placeholder 2"/>
          <p:cNvSpPr>
            <a:spLocks noGrp="1"/>
          </p:cNvSpPr>
          <p:nvPr>
            <p:ph idx="1"/>
          </p:nvPr>
        </p:nvSpPr>
        <p:spPr>
          <a:xfrm>
            <a:off x="5029200" y="273050"/>
            <a:ext cx="3657600" cy="5853113"/>
          </a:xfrm>
        </p:spPr>
        <p:txBody>
          <a:bodyPr>
            <a:normAutofit/>
          </a:bodyPr>
          <a:lstStyle>
            <a:lvl1pPr>
              <a:defRPr sz="2200"/>
            </a:lvl1pPr>
            <a:lvl2pPr>
              <a:defRPr sz="20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457199" y="2649071"/>
            <a:ext cx="3509683" cy="3388192"/>
          </a:xfrm>
        </p:spPr>
        <p:txBody>
          <a:bodyPr>
            <a:normAutofit/>
          </a:bodyPr>
          <a:lstStyle>
            <a:lvl1pPr marL="0" indent="0">
              <a:spcBef>
                <a:spcPts val="600"/>
              </a:spcBef>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pPr>
              <a:defRPr/>
            </a:pPr>
            <a:fld id="{AAEAFC09-51A3-4365-B0AA-70800C83DF13}" type="datetime1">
              <a:rPr lang="en-US"/>
              <a:pPr>
                <a:defRPr/>
              </a:pPr>
              <a:t>1/15/2013</a:t>
            </a:fld>
            <a:endParaRPr lang="en-US" dirty="0"/>
          </a:p>
        </p:txBody>
      </p:sp>
      <p:sp>
        <p:nvSpPr>
          <p:cNvPr id="6" name="Footer Placeholder 5"/>
          <p:cNvSpPr>
            <a:spLocks noGrp="1"/>
          </p:cNvSpPr>
          <p:nvPr>
            <p:ph type="ftr" sz="quarter" idx="11"/>
          </p:nvPr>
        </p:nvSpPr>
        <p:spPr/>
        <p:txBody>
          <a:bodyPr/>
          <a:lstStyle>
            <a:lvl1pPr>
              <a:defRPr/>
            </a:lvl1pPr>
          </a:lstStyle>
          <a:p>
            <a:pPr>
              <a:defRPr/>
            </a:pPr>
            <a:r>
              <a:rPr lang="en-US"/>
              <a:t>The Stern Group</a:t>
            </a:r>
          </a:p>
        </p:txBody>
      </p:sp>
      <p:sp>
        <p:nvSpPr>
          <p:cNvPr id="7" name="Slide Number Placeholder 6"/>
          <p:cNvSpPr>
            <a:spLocks noGrp="1"/>
          </p:cNvSpPr>
          <p:nvPr>
            <p:ph type="sldNum" sz="quarter" idx="12"/>
          </p:nvPr>
        </p:nvSpPr>
        <p:spPr/>
        <p:txBody>
          <a:bodyPr/>
          <a:lstStyle>
            <a:lvl1pPr>
              <a:defRPr/>
            </a:lvl1pPr>
          </a:lstStyle>
          <a:p>
            <a:pPr>
              <a:defRPr/>
            </a:pPr>
            <a:fld id="{FB186B6A-218C-44BD-8E02-1F3166D508A4}" type="slidenum">
              <a:rPr lang="en-US"/>
              <a:pPr>
                <a:defRPr/>
              </a:pPr>
              <a:t>‹#›</a:t>
            </a:fld>
            <a:endParaRPr lang="en-US" dirty="0"/>
          </a:p>
        </p:txBody>
      </p:sp>
    </p:spTree>
  </p:cSld>
  <p:clrMapOvr>
    <a:masterClrMapping/>
  </p:clrMapOvr>
  <p:transition spd="med">
    <p:fade/>
  </p:transition>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1425" y="381001"/>
            <a:ext cx="3635375" cy="2209800"/>
          </a:xfrm>
        </p:spPr>
        <p:txBody>
          <a:bodyPr anchor="b"/>
          <a:lstStyle>
            <a:lvl1pPr algn="l">
              <a:defRPr sz="4400" b="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5051425" y="2649070"/>
            <a:ext cx="3635375" cy="3505667"/>
          </a:xfrm>
        </p:spPr>
        <p:txBody>
          <a:bodyPr>
            <a:normAutofit/>
          </a:bodyPr>
          <a:lstStyle>
            <a:lvl1pPr marL="0" indent="0">
              <a:spcBef>
                <a:spcPts val="600"/>
              </a:spcBef>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Picture Placeholder 8"/>
          <p:cNvSpPr>
            <a:spLocks noGrp="1"/>
          </p:cNvSpPr>
          <p:nvPr>
            <p:ph type="pic" sz="quarter" idx="13"/>
          </p:nvPr>
        </p:nvSpPr>
        <p:spPr>
          <a:xfrm>
            <a:off x="228600" y="1143000"/>
            <a:ext cx="4267200" cy="4267200"/>
          </a:xfrm>
          <a:prstGeom prst="ellipse">
            <a:avLst/>
          </a:prstGeom>
          <a:ln w="28575">
            <a:solidFill>
              <a:schemeClr val="accent1"/>
            </a:solidFill>
          </a:ln>
        </p:spPr>
        <p:txBody>
          <a:bodyPr rtlCol="0">
            <a:normAutofit/>
          </a:bodyPr>
          <a:lstStyle>
            <a:lvl1pPr marL="0" indent="0">
              <a:buNone/>
              <a:defRPr>
                <a:solidFill>
                  <a:schemeClr val="bg1"/>
                </a:solidFill>
              </a:defRPr>
            </a:lvl1pPr>
          </a:lstStyle>
          <a:p>
            <a:pPr lvl="0"/>
            <a:r>
              <a:rPr lang="en-US" noProof="0" smtClean="0"/>
              <a:t>Drag picture to placeholder or click icon to add</a:t>
            </a:r>
            <a:endParaRPr noProof="0"/>
          </a:p>
        </p:txBody>
      </p:sp>
      <p:sp>
        <p:nvSpPr>
          <p:cNvPr id="5" name="Date Placeholder 4"/>
          <p:cNvSpPr>
            <a:spLocks noGrp="1"/>
          </p:cNvSpPr>
          <p:nvPr>
            <p:ph type="dt" sz="half" idx="14"/>
          </p:nvPr>
        </p:nvSpPr>
        <p:spPr/>
        <p:txBody>
          <a:bodyPr/>
          <a:lstStyle>
            <a:lvl1pPr>
              <a:defRPr>
                <a:solidFill>
                  <a:schemeClr val="bg1"/>
                </a:solidFill>
              </a:defRPr>
            </a:lvl1pPr>
          </a:lstStyle>
          <a:p>
            <a:pPr>
              <a:defRPr/>
            </a:pPr>
            <a:fld id="{3DBE7502-C49C-43C5-AFB3-EAB727449961}" type="datetime1">
              <a:rPr lang="en-US"/>
              <a:pPr>
                <a:defRPr/>
              </a:pPr>
              <a:t>1/15/2013</a:t>
            </a:fld>
            <a:endParaRPr lang="en-US" dirty="0"/>
          </a:p>
        </p:txBody>
      </p:sp>
      <p:sp>
        <p:nvSpPr>
          <p:cNvPr id="6" name="Footer Placeholder 5"/>
          <p:cNvSpPr>
            <a:spLocks noGrp="1"/>
          </p:cNvSpPr>
          <p:nvPr>
            <p:ph type="ftr" sz="quarter" idx="15"/>
          </p:nvPr>
        </p:nvSpPr>
        <p:spPr/>
        <p:txBody>
          <a:bodyPr/>
          <a:lstStyle>
            <a:lvl1pPr>
              <a:defRPr/>
            </a:lvl1pPr>
          </a:lstStyle>
          <a:p>
            <a:pPr>
              <a:defRPr/>
            </a:pPr>
            <a:r>
              <a:rPr lang="en-US"/>
              <a:t>The Stern Group</a:t>
            </a:r>
          </a:p>
        </p:txBody>
      </p:sp>
      <p:sp>
        <p:nvSpPr>
          <p:cNvPr id="7" name="Slide Number Placeholder 6"/>
          <p:cNvSpPr>
            <a:spLocks noGrp="1"/>
          </p:cNvSpPr>
          <p:nvPr>
            <p:ph type="sldNum" sz="quarter" idx="16"/>
          </p:nvPr>
        </p:nvSpPr>
        <p:spPr/>
        <p:txBody>
          <a:bodyPr/>
          <a:lstStyle>
            <a:lvl1pPr>
              <a:defRPr/>
            </a:lvl1pPr>
          </a:lstStyle>
          <a:p>
            <a:pPr>
              <a:defRPr/>
            </a:pPr>
            <a:fld id="{1AC0400A-C125-4878-9B96-0F2F42A4F63D}" type="slidenum">
              <a:rPr lang="en-US"/>
              <a:pPr>
                <a:defRPr/>
              </a:pPr>
              <a:t>‹#›</a:t>
            </a:fld>
            <a:endParaRPr lang="en-US" dirty="0"/>
          </a:p>
        </p:txBody>
      </p:sp>
    </p:spTree>
  </p:cSld>
  <p:clrMapOvr>
    <a:masterClrMapping/>
  </p:clrMapOvr>
  <p:transition spd="med">
    <p:fade/>
  </p:transition>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1425" y="381001"/>
            <a:ext cx="3635375" cy="2209800"/>
          </a:xfrm>
        </p:spPr>
        <p:txBody>
          <a:bodyPr anchor="b"/>
          <a:lstStyle>
            <a:lvl1pPr algn="l">
              <a:defRPr sz="4400" b="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5051425" y="2649070"/>
            <a:ext cx="3635375" cy="3505667"/>
          </a:xfrm>
        </p:spPr>
        <p:txBody>
          <a:bodyPr>
            <a:normAutofit/>
          </a:bodyPr>
          <a:lstStyle>
            <a:lvl1pPr marL="0" indent="0">
              <a:spcBef>
                <a:spcPts val="600"/>
              </a:spcBef>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Picture Placeholder 8"/>
          <p:cNvSpPr>
            <a:spLocks noGrp="1"/>
          </p:cNvSpPr>
          <p:nvPr>
            <p:ph type="pic" sz="quarter" idx="13"/>
          </p:nvPr>
        </p:nvSpPr>
        <p:spPr>
          <a:xfrm>
            <a:off x="990600" y="2590800"/>
            <a:ext cx="3505200" cy="3505200"/>
          </a:xfrm>
          <a:prstGeom prst="ellipse">
            <a:avLst/>
          </a:prstGeom>
          <a:ln w="28575">
            <a:solidFill>
              <a:schemeClr val="accent1"/>
            </a:solidFill>
          </a:ln>
        </p:spPr>
        <p:txBody>
          <a:bodyPr rtlCol="0">
            <a:normAutofit/>
          </a:bodyPr>
          <a:lstStyle>
            <a:lvl1pPr marL="0" indent="0">
              <a:buNone/>
              <a:defRPr>
                <a:solidFill>
                  <a:schemeClr val="bg1"/>
                </a:solidFill>
              </a:defRPr>
            </a:lvl1pPr>
          </a:lstStyle>
          <a:p>
            <a:pPr lvl="0"/>
            <a:r>
              <a:rPr lang="en-US" noProof="0" smtClean="0"/>
              <a:t>Drag picture to placeholder or click icon to add</a:t>
            </a:r>
            <a:endParaRPr noProof="0"/>
          </a:p>
        </p:txBody>
      </p:sp>
      <p:sp>
        <p:nvSpPr>
          <p:cNvPr id="8" name="Picture Placeholder 8"/>
          <p:cNvSpPr>
            <a:spLocks noGrp="1"/>
          </p:cNvSpPr>
          <p:nvPr>
            <p:ph type="pic" sz="quarter" idx="14"/>
          </p:nvPr>
        </p:nvSpPr>
        <p:spPr>
          <a:xfrm>
            <a:off x="2479675" y="1260475"/>
            <a:ext cx="1254125" cy="1254125"/>
          </a:xfrm>
          <a:prstGeom prst="ellipse">
            <a:avLst/>
          </a:prstGeom>
          <a:ln w="28575">
            <a:solidFill>
              <a:schemeClr val="accent1"/>
            </a:solidFill>
          </a:ln>
        </p:spPr>
        <p:txBody>
          <a:bodyPr rtlCol="0">
            <a:normAutofit/>
          </a:bodyPr>
          <a:lstStyle>
            <a:lvl1pPr marL="0" indent="0">
              <a:buNone/>
              <a:defRPr sz="1400">
                <a:solidFill>
                  <a:schemeClr val="bg1"/>
                </a:solidFill>
              </a:defRPr>
            </a:lvl1pPr>
          </a:lstStyle>
          <a:p>
            <a:pPr lvl="0"/>
            <a:r>
              <a:rPr lang="en-US" noProof="0" smtClean="0"/>
              <a:t>Drag picture to placeholder or click icon to add</a:t>
            </a:r>
            <a:endParaRPr noProof="0"/>
          </a:p>
        </p:txBody>
      </p:sp>
      <p:sp>
        <p:nvSpPr>
          <p:cNvPr id="10" name="Picture Placeholder 8"/>
          <p:cNvSpPr>
            <a:spLocks noGrp="1"/>
          </p:cNvSpPr>
          <p:nvPr>
            <p:ph type="pic" sz="quarter" idx="15"/>
          </p:nvPr>
        </p:nvSpPr>
        <p:spPr>
          <a:xfrm>
            <a:off x="269875" y="762000"/>
            <a:ext cx="2092325" cy="2092325"/>
          </a:xfrm>
          <a:prstGeom prst="ellipse">
            <a:avLst/>
          </a:prstGeom>
          <a:ln w="28575">
            <a:solidFill>
              <a:schemeClr val="accent1"/>
            </a:solidFill>
          </a:ln>
        </p:spPr>
        <p:txBody>
          <a:bodyPr rtlCol="0">
            <a:normAutofit/>
          </a:bodyPr>
          <a:lstStyle>
            <a:lvl1pPr marL="0" indent="0">
              <a:buNone/>
              <a:defRPr sz="1800">
                <a:solidFill>
                  <a:schemeClr val="bg1"/>
                </a:solidFill>
              </a:defRPr>
            </a:lvl1pPr>
          </a:lstStyle>
          <a:p>
            <a:pPr lvl="0"/>
            <a:r>
              <a:rPr lang="en-US" noProof="0" smtClean="0"/>
              <a:t>Drag picture to placeholder or click icon to add</a:t>
            </a:r>
            <a:endParaRPr noProof="0"/>
          </a:p>
        </p:txBody>
      </p:sp>
      <p:sp>
        <p:nvSpPr>
          <p:cNvPr id="7" name="Date Placeholder 4"/>
          <p:cNvSpPr>
            <a:spLocks noGrp="1"/>
          </p:cNvSpPr>
          <p:nvPr>
            <p:ph type="dt" sz="half" idx="16"/>
          </p:nvPr>
        </p:nvSpPr>
        <p:spPr/>
        <p:txBody>
          <a:bodyPr/>
          <a:lstStyle>
            <a:lvl1pPr>
              <a:defRPr>
                <a:solidFill>
                  <a:schemeClr val="bg1"/>
                </a:solidFill>
              </a:defRPr>
            </a:lvl1pPr>
          </a:lstStyle>
          <a:p>
            <a:pPr>
              <a:defRPr/>
            </a:pPr>
            <a:fld id="{778BE3F0-FC44-4CC0-AE80-1676BA68BE2B}" type="datetime1">
              <a:rPr lang="en-US"/>
              <a:pPr>
                <a:defRPr/>
              </a:pPr>
              <a:t>1/15/2013</a:t>
            </a:fld>
            <a:endParaRPr lang="en-US" dirty="0"/>
          </a:p>
        </p:txBody>
      </p:sp>
      <p:sp>
        <p:nvSpPr>
          <p:cNvPr id="11" name="Footer Placeholder 5"/>
          <p:cNvSpPr>
            <a:spLocks noGrp="1"/>
          </p:cNvSpPr>
          <p:nvPr>
            <p:ph type="ftr" sz="quarter" idx="17"/>
          </p:nvPr>
        </p:nvSpPr>
        <p:spPr/>
        <p:txBody>
          <a:bodyPr/>
          <a:lstStyle>
            <a:lvl1pPr>
              <a:defRPr/>
            </a:lvl1pPr>
          </a:lstStyle>
          <a:p>
            <a:pPr>
              <a:defRPr/>
            </a:pPr>
            <a:r>
              <a:rPr lang="en-US"/>
              <a:t>The Stern Group</a:t>
            </a:r>
          </a:p>
        </p:txBody>
      </p:sp>
      <p:sp>
        <p:nvSpPr>
          <p:cNvPr id="12" name="Slide Number Placeholder 6"/>
          <p:cNvSpPr>
            <a:spLocks noGrp="1"/>
          </p:cNvSpPr>
          <p:nvPr>
            <p:ph type="sldNum" sz="quarter" idx="18"/>
          </p:nvPr>
        </p:nvSpPr>
        <p:spPr/>
        <p:txBody>
          <a:bodyPr/>
          <a:lstStyle>
            <a:lvl1pPr>
              <a:defRPr/>
            </a:lvl1pPr>
          </a:lstStyle>
          <a:p>
            <a:pPr>
              <a:defRPr/>
            </a:pPr>
            <a:fld id="{3B998880-B64E-4198-871E-7D85D81EBF1C}" type="slidenum">
              <a:rPr lang="en-US"/>
              <a:pPr>
                <a:defRPr/>
              </a:pPr>
              <a:t>‹#›</a:t>
            </a:fld>
            <a:endParaRPr lang="en-US" dirty="0"/>
          </a:p>
        </p:txBody>
      </p:sp>
    </p:spTree>
  </p:cSld>
  <p:clrMapOvr>
    <a:masterClrMapping/>
  </p:clrMapOvr>
  <p:transition spd="med">
    <p:fade/>
  </p:transition>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457200" y="2568388"/>
            <a:ext cx="8228013" cy="3468875"/>
          </a:xfrm>
        </p:spPr>
        <p:txBody>
          <a:bodyPr vert="eaVert"/>
          <a:lstStyle>
            <a:lvl5pPr>
              <a:defRPr/>
            </a:lvl5pPr>
            <a:lvl6pPr marL="1719072">
              <a:defRPr/>
            </a:lvl6pPr>
            <a:lvl7pPr marL="1719072">
              <a:defRPr/>
            </a:lvl7pPr>
            <a:lvl8pPr marL="1719072">
              <a:defRPr/>
            </a:lvl8pPr>
            <a:lvl9pPr marL="1719072">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00FAF9F0-8D49-4002-B1E6-F634B134614D}" type="datetime1">
              <a:rPr lang="en-US"/>
              <a:pPr>
                <a:defRPr/>
              </a:pPr>
              <a:t>1/15/2013</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The Stern Group</a:t>
            </a:r>
          </a:p>
        </p:txBody>
      </p:sp>
      <p:sp>
        <p:nvSpPr>
          <p:cNvPr id="6" name="Slide Number Placeholder 5"/>
          <p:cNvSpPr>
            <a:spLocks noGrp="1"/>
          </p:cNvSpPr>
          <p:nvPr>
            <p:ph type="sldNum" sz="quarter" idx="12"/>
          </p:nvPr>
        </p:nvSpPr>
        <p:spPr/>
        <p:txBody>
          <a:bodyPr/>
          <a:lstStyle>
            <a:lvl1pPr>
              <a:defRPr/>
            </a:lvl1pPr>
          </a:lstStyle>
          <a:p>
            <a:pPr>
              <a:defRPr/>
            </a:pPr>
            <a:fld id="{459EF2A0-EE4A-42B6-BC31-143509ABFED6}" type="slidenum">
              <a:rPr lang="en-US"/>
              <a:pPr>
                <a:defRPr/>
              </a:pPr>
              <a:t>‹#›</a:t>
            </a:fld>
            <a:endParaRPr lang="en-US" dirty="0"/>
          </a:p>
        </p:txBody>
      </p:sp>
    </p:spTree>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38"/>
            <a:ext cx="1524000" cy="5851525"/>
          </a:xfrm>
        </p:spPr>
        <p:txBody>
          <a:bodyPr vert="eaVert" anchor="t"/>
          <a:lstStyle/>
          <a:p>
            <a:r>
              <a:rPr lang="en-US" smtClean="0"/>
              <a:t>Click to edit Master title style</a:t>
            </a:r>
            <a:endParaRPr/>
          </a:p>
        </p:txBody>
      </p:sp>
      <p:sp>
        <p:nvSpPr>
          <p:cNvPr id="3" name="Vertical Text Placeholder 2"/>
          <p:cNvSpPr>
            <a:spLocks noGrp="1"/>
          </p:cNvSpPr>
          <p:nvPr>
            <p:ph type="body" orient="vert" idx="1"/>
          </p:nvPr>
        </p:nvSpPr>
        <p:spPr>
          <a:xfrm>
            <a:off x="457200" y="416859"/>
            <a:ext cx="6019800" cy="5615642"/>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6C9115B0-8527-4CFE-9FEA-5A872B303B97}" type="datetime1">
              <a:rPr lang="en-US"/>
              <a:pPr>
                <a:defRPr/>
              </a:pPr>
              <a:t>1/15/2013</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The Stern Group</a:t>
            </a:r>
          </a:p>
        </p:txBody>
      </p:sp>
      <p:sp>
        <p:nvSpPr>
          <p:cNvPr id="6" name="Slide Number Placeholder 5"/>
          <p:cNvSpPr>
            <a:spLocks noGrp="1"/>
          </p:cNvSpPr>
          <p:nvPr>
            <p:ph type="sldNum" sz="quarter" idx="12"/>
          </p:nvPr>
        </p:nvSpPr>
        <p:spPr/>
        <p:txBody>
          <a:bodyPr/>
          <a:lstStyle>
            <a:lvl1pPr>
              <a:defRPr/>
            </a:lvl1pPr>
          </a:lstStyle>
          <a:p>
            <a:pPr>
              <a:defRPr/>
            </a:pPr>
            <a:fld id="{C6B4BCA5-33DE-4C52-A36B-B473EEA812D2}" type="slidenum">
              <a:rPr lang="en-US"/>
              <a:pPr>
                <a:defRPr/>
              </a:pPr>
              <a:t>‹#›</a:t>
            </a:fld>
            <a:endParaRPr lang="en-US" dirty="0"/>
          </a:p>
        </p:txBody>
      </p:sp>
    </p:spTree>
  </p:cSld>
  <p:clrMapOvr>
    <a:masterClrMapping/>
  </p:clrMapOvr>
  <p:transition spd="med">
    <p:fade/>
  </p:transition>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losing">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a:lstStyle>
            <a:lvl1pPr>
              <a:defRPr/>
            </a:lvl1pPr>
          </a:lstStyle>
          <a:p>
            <a:pPr>
              <a:defRPr/>
            </a:pPr>
            <a:fld id="{6DC9A58B-75F8-45CD-ABE2-8360B3BBF490}" type="datetime1">
              <a:rPr lang="en-US"/>
              <a:pPr>
                <a:defRPr/>
              </a:pPr>
              <a:t>1/15/2013</a:t>
            </a:fld>
            <a:endParaRPr lang="en-US" dirty="0"/>
          </a:p>
        </p:txBody>
      </p:sp>
      <p:sp>
        <p:nvSpPr>
          <p:cNvPr id="3" name="Footer Placeholder 3"/>
          <p:cNvSpPr>
            <a:spLocks noGrp="1"/>
          </p:cNvSpPr>
          <p:nvPr>
            <p:ph type="ftr" sz="quarter" idx="11"/>
          </p:nvPr>
        </p:nvSpPr>
        <p:spPr/>
        <p:txBody>
          <a:bodyPr/>
          <a:lstStyle>
            <a:lvl1pPr>
              <a:defRPr/>
            </a:lvl1pPr>
          </a:lstStyle>
          <a:p>
            <a:pPr>
              <a:defRPr/>
            </a:pPr>
            <a:r>
              <a:rPr lang="en-US"/>
              <a:t>The Stern Group</a:t>
            </a:r>
          </a:p>
        </p:txBody>
      </p:sp>
      <p:sp>
        <p:nvSpPr>
          <p:cNvPr id="4" name="Slide Number Placeholder 4"/>
          <p:cNvSpPr>
            <a:spLocks noGrp="1"/>
          </p:cNvSpPr>
          <p:nvPr>
            <p:ph type="sldNum" sz="quarter" idx="12"/>
          </p:nvPr>
        </p:nvSpPr>
        <p:spPr/>
        <p:txBody>
          <a:bodyPr/>
          <a:lstStyle>
            <a:lvl1pPr>
              <a:defRPr/>
            </a:lvl1pPr>
          </a:lstStyle>
          <a:p>
            <a:pPr>
              <a:defRPr/>
            </a:pPr>
            <a:fld id="{BB575146-46FA-4183-8BC5-FBD5EE614C45}"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transition spd="med">
    <p:fade/>
  </p:transition>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7"/>
          <p:cNvPicPr>
            <a:picLocks noChangeAspect="1" noChangeArrowheads="1"/>
          </p:cNvPicPr>
          <p:nvPr/>
        </p:nvPicPr>
        <p:blipFill>
          <a:blip r:embed="rId18"/>
          <a:srcRect/>
          <a:stretch>
            <a:fillRect/>
          </a:stretch>
        </p:blipFill>
        <p:spPr bwMode="auto">
          <a:xfrm>
            <a:off x="0" y="6454775"/>
            <a:ext cx="9134475" cy="433388"/>
          </a:xfrm>
          <a:prstGeom prst="rect">
            <a:avLst/>
          </a:prstGeom>
          <a:noFill/>
          <a:ln w="9525">
            <a:noFill/>
            <a:miter lim="800000"/>
            <a:headEnd/>
            <a:tailEnd/>
          </a:ln>
        </p:spPr>
      </p:pic>
      <p:sp>
        <p:nvSpPr>
          <p:cNvPr id="1027" name="Title Placeholder 1"/>
          <p:cNvSpPr>
            <a:spLocks noGrp="1"/>
          </p:cNvSpPr>
          <p:nvPr>
            <p:ph type="title"/>
          </p:nvPr>
        </p:nvSpPr>
        <p:spPr bwMode="auto">
          <a:xfrm>
            <a:off x="457200" y="34448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Text Placeholder 2"/>
          <p:cNvSpPr>
            <a:spLocks noGrp="1"/>
          </p:cNvSpPr>
          <p:nvPr>
            <p:ph type="body" idx="1"/>
          </p:nvPr>
        </p:nvSpPr>
        <p:spPr bwMode="auto">
          <a:xfrm>
            <a:off x="739775" y="2770188"/>
            <a:ext cx="7662863" cy="3267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100" b="1">
                <a:solidFill>
                  <a:schemeClr val="tx1">
                    <a:lumMod val="50000"/>
                    <a:lumOff val="50000"/>
                  </a:schemeClr>
                </a:solidFill>
                <a:latin typeface="+mn-lt"/>
              </a:defRPr>
            </a:lvl1pPr>
          </a:lstStyle>
          <a:p>
            <a:pPr>
              <a:defRPr/>
            </a:pPr>
            <a:fld id="{67F9A6EE-3E42-4912-A4E2-2DC304C64AD1}" type="datetime1">
              <a:rPr lang="en-US"/>
              <a:pPr>
                <a:defRPr/>
              </a:pPr>
              <a:t>1/15/2013</a:t>
            </a:fld>
            <a:endParaRPr lang="en-US" dirty="0"/>
          </a:p>
        </p:txBody>
      </p:sp>
      <p:sp>
        <p:nvSpPr>
          <p:cNvPr id="5" name="Footer Placeholder 4"/>
          <p:cNvSpPr>
            <a:spLocks noGrp="1"/>
          </p:cNvSpPr>
          <p:nvPr>
            <p:ph type="ftr" sz="quarter" idx="3"/>
          </p:nvPr>
        </p:nvSpPr>
        <p:spPr>
          <a:xfrm>
            <a:off x="5791200" y="6172200"/>
            <a:ext cx="2895600" cy="365125"/>
          </a:xfrm>
          <a:prstGeom prst="rect">
            <a:avLst/>
          </a:prstGeom>
        </p:spPr>
        <p:txBody>
          <a:bodyPr vert="horz" lIns="91440" tIns="45720" rIns="91440" bIns="45720" rtlCol="0" anchor="ctr"/>
          <a:lstStyle>
            <a:lvl1pPr algn="r" fontAlgn="auto">
              <a:spcBef>
                <a:spcPts val="0"/>
              </a:spcBef>
              <a:spcAft>
                <a:spcPts val="0"/>
              </a:spcAft>
              <a:defRPr sz="1800" b="1">
                <a:solidFill>
                  <a:schemeClr val="tx2"/>
                </a:solidFill>
                <a:latin typeface="+mn-lt"/>
              </a:defRPr>
            </a:lvl1pPr>
          </a:lstStyle>
          <a:p>
            <a:pPr>
              <a:defRPr/>
            </a:pPr>
            <a:r>
              <a:rPr lang="en-US"/>
              <a:t>The Stern Group</a:t>
            </a:r>
          </a:p>
        </p:txBody>
      </p:sp>
      <p:sp>
        <p:nvSpPr>
          <p:cNvPr id="6" name="Slide Number Placeholder 5"/>
          <p:cNvSpPr>
            <a:spLocks noGrp="1"/>
          </p:cNvSpPr>
          <p:nvPr>
            <p:ph type="sldNum" sz="quarter" idx="4"/>
          </p:nvPr>
        </p:nvSpPr>
        <p:spPr>
          <a:xfrm>
            <a:off x="4267200" y="6172200"/>
            <a:ext cx="647700" cy="396875"/>
          </a:xfrm>
          <a:prstGeom prst="rect">
            <a:avLst/>
          </a:prstGeom>
        </p:spPr>
        <p:txBody>
          <a:bodyPr vert="horz" lIns="91440" tIns="45720" rIns="91440" bIns="45720" rtlCol="0" anchor="ctr"/>
          <a:lstStyle>
            <a:lvl1pPr algn="ctr" fontAlgn="auto">
              <a:spcBef>
                <a:spcPts val="0"/>
              </a:spcBef>
              <a:spcAft>
                <a:spcPts val="0"/>
              </a:spcAft>
              <a:defRPr sz="2000" b="1">
                <a:solidFill>
                  <a:srgbClr val="465466"/>
                </a:solidFill>
                <a:latin typeface="+mn-lt"/>
              </a:defRPr>
            </a:lvl1pPr>
          </a:lstStyle>
          <a:p>
            <a:pPr>
              <a:defRPr/>
            </a:pPr>
            <a:fld id="{C797A175-B836-44AF-B6AC-3EF93DE4540A}"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60" r:id="rId1"/>
    <p:sldLayoutId id="2147483752" r:id="rId2"/>
    <p:sldLayoutId id="2147483761" r:id="rId3"/>
    <p:sldLayoutId id="2147483753" r:id="rId4"/>
    <p:sldLayoutId id="2147483754" r:id="rId5"/>
    <p:sldLayoutId id="2147483755" r:id="rId6"/>
    <p:sldLayoutId id="2147483756" r:id="rId7"/>
    <p:sldLayoutId id="2147483757" r:id="rId8"/>
    <p:sldLayoutId id="2147483758" r:id="rId9"/>
    <p:sldLayoutId id="2147483762" r:id="rId10"/>
    <p:sldLayoutId id="2147483763" r:id="rId11"/>
    <p:sldLayoutId id="2147483764" r:id="rId12"/>
    <p:sldLayoutId id="2147483765" r:id="rId13"/>
    <p:sldLayoutId id="2147483759" r:id="rId14"/>
    <p:sldLayoutId id="2147483766" r:id="rId15"/>
    <p:sldLayoutId id="2147483767" r:id="rId16"/>
  </p:sldLayoutIdLst>
  <p:transition spd="med">
    <p:fade/>
  </p:transition>
  <p:hf hdr="0" dt="0"/>
  <p:txStyles>
    <p:titleStyle>
      <a:lvl1pPr algn="ctr" rtl="0" eaLnBrk="0" fontAlgn="base" hangingPunct="0">
        <a:spcBef>
          <a:spcPct val="0"/>
        </a:spcBef>
        <a:spcAft>
          <a:spcPct val="0"/>
        </a:spcAft>
        <a:defRPr sz="4600" kern="1200">
          <a:solidFill>
            <a:schemeClr val="bg1"/>
          </a:solidFill>
          <a:latin typeface="+mj-lt"/>
          <a:ea typeface="+mj-ea"/>
          <a:cs typeface="+mj-cs"/>
        </a:defRPr>
      </a:lvl1pPr>
      <a:lvl2pPr algn="ctr" rtl="0" eaLnBrk="0" fontAlgn="base" hangingPunct="0">
        <a:spcBef>
          <a:spcPct val="0"/>
        </a:spcBef>
        <a:spcAft>
          <a:spcPct val="0"/>
        </a:spcAft>
        <a:defRPr sz="4600">
          <a:solidFill>
            <a:schemeClr val="bg1"/>
          </a:solidFill>
          <a:latin typeface="Calisto MT" pitchFamily="18" charset="0"/>
        </a:defRPr>
      </a:lvl2pPr>
      <a:lvl3pPr algn="ctr" rtl="0" eaLnBrk="0" fontAlgn="base" hangingPunct="0">
        <a:spcBef>
          <a:spcPct val="0"/>
        </a:spcBef>
        <a:spcAft>
          <a:spcPct val="0"/>
        </a:spcAft>
        <a:defRPr sz="4600">
          <a:solidFill>
            <a:schemeClr val="bg1"/>
          </a:solidFill>
          <a:latin typeface="Calisto MT" pitchFamily="18" charset="0"/>
        </a:defRPr>
      </a:lvl3pPr>
      <a:lvl4pPr algn="ctr" rtl="0" eaLnBrk="0" fontAlgn="base" hangingPunct="0">
        <a:spcBef>
          <a:spcPct val="0"/>
        </a:spcBef>
        <a:spcAft>
          <a:spcPct val="0"/>
        </a:spcAft>
        <a:defRPr sz="4600">
          <a:solidFill>
            <a:schemeClr val="bg1"/>
          </a:solidFill>
          <a:latin typeface="Calisto MT" pitchFamily="18" charset="0"/>
        </a:defRPr>
      </a:lvl4pPr>
      <a:lvl5pPr algn="ctr" rtl="0" eaLnBrk="0" fontAlgn="base" hangingPunct="0">
        <a:spcBef>
          <a:spcPct val="0"/>
        </a:spcBef>
        <a:spcAft>
          <a:spcPct val="0"/>
        </a:spcAft>
        <a:defRPr sz="4600">
          <a:solidFill>
            <a:schemeClr val="bg1"/>
          </a:solidFill>
          <a:latin typeface="Calisto MT" pitchFamily="18" charset="0"/>
        </a:defRPr>
      </a:lvl5pPr>
      <a:lvl6pPr marL="457200" algn="ctr" rtl="0" fontAlgn="base">
        <a:spcBef>
          <a:spcPct val="0"/>
        </a:spcBef>
        <a:spcAft>
          <a:spcPct val="0"/>
        </a:spcAft>
        <a:defRPr sz="4600">
          <a:solidFill>
            <a:schemeClr val="bg1"/>
          </a:solidFill>
          <a:latin typeface="Calisto MT" pitchFamily="18" charset="0"/>
        </a:defRPr>
      </a:lvl6pPr>
      <a:lvl7pPr marL="914400" algn="ctr" rtl="0" fontAlgn="base">
        <a:spcBef>
          <a:spcPct val="0"/>
        </a:spcBef>
        <a:spcAft>
          <a:spcPct val="0"/>
        </a:spcAft>
        <a:defRPr sz="4600">
          <a:solidFill>
            <a:schemeClr val="bg1"/>
          </a:solidFill>
          <a:latin typeface="Calisto MT" pitchFamily="18" charset="0"/>
        </a:defRPr>
      </a:lvl7pPr>
      <a:lvl8pPr marL="1371600" algn="ctr" rtl="0" fontAlgn="base">
        <a:spcBef>
          <a:spcPct val="0"/>
        </a:spcBef>
        <a:spcAft>
          <a:spcPct val="0"/>
        </a:spcAft>
        <a:defRPr sz="4600">
          <a:solidFill>
            <a:schemeClr val="bg1"/>
          </a:solidFill>
          <a:latin typeface="Calisto MT" pitchFamily="18" charset="0"/>
        </a:defRPr>
      </a:lvl8pPr>
      <a:lvl9pPr marL="1828800" algn="ctr" rtl="0" fontAlgn="base">
        <a:spcBef>
          <a:spcPct val="0"/>
        </a:spcBef>
        <a:spcAft>
          <a:spcPct val="0"/>
        </a:spcAft>
        <a:defRPr sz="4600">
          <a:solidFill>
            <a:schemeClr val="bg1"/>
          </a:solidFill>
          <a:latin typeface="Calisto MT" pitchFamily="18" charset="0"/>
        </a:defRPr>
      </a:lvl9pPr>
    </p:titleStyle>
    <p:bodyStyle>
      <a:lvl1pPr marL="342900" indent="-342900" algn="l" rtl="0" eaLnBrk="0" fontAlgn="base" hangingPunct="0">
        <a:spcBef>
          <a:spcPts val="2000"/>
        </a:spcBef>
        <a:spcAft>
          <a:spcPct val="0"/>
        </a:spcAft>
        <a:buClr>
          <a:schemeClr val="accent1"/>
        </a:buClr>
        <a:buSzPct val="90000"/>
        <a:buFont typeface="Arial" charset="0"/>
        <a:buChar char="•"/>
        <a:defRPr sz="2200" kern="1200">
          <a:solidFill>
            <a:schemeClr val="tx2"/>
          </a:solidFill>
          <a:latin typeface="+mn-lt"/>
          <a:ea typeface="+mn-ea"/>
          <a:cs typeface="+mn-cs"/>
        </a:defRPr>
      </a:lvl1pPr>
      <a:lvl2pPr marL="685800" indent="-336550" algn="l" rtl="0" eaLnBrk="0" fontAlgn="base" hangingPunct="0">
        <a:spcBef>
          <a:spcPts val="600"/>
        </a:spcBef>
        <a:spcAft>
          <a:spcPct val="0"/>
        </a:spcAft>
        <a:buClr>
          <a:srgbClr val="C1F944"/>
        </a:buClr>
        <a:buSzPct val="90000"/>
        <a:buFont typeface="Arial" charset="0"/>
        <a:buChar char="•"/>
        <a:defRPr sz="2000" kern="1200">
          <a:solidFill>
            <a:schemeClr val="tx2"/>
          </a:solidFill>
          <a:latin typeface="+mn-lt"/>
          <a:ea typeface="+mn-ea"/>
          <a:cs typeface="+mn-cs"/>
        </a:defRPr>
      </a:lvl2pPr>
      <a:lvl3pPr marL="1035050" indent="-349250" algn="l" rtl="0" eaLnBrk="0" fontAlgn="base" hangingPunct="0">
        <a:spcBef>
          <a:spcPts val="600"/>
        </a:spcBef>
        <a:spcAft>
          <a:spcPct val="0"/>
        </a:spcAft>
        <a:buClr>
          <a:schemeClr val="accent1"/>
        </a:buClr>
        <a:buSzPct val="90000"/>
        <a:buFont typeface="Arial" charset="0"/>
        <a:buChar char="•"/>
        <a:defRPr kern="1200">
          <a:solidFill>
            <a:schemeClr val="tx2"/>
          </a:solidFill>
          <a:latin typeface="+mn-lt"/>
          <a:ea typeface="+mn-ea"/>
          <a:cs typeface="+mn-cs"/>
        </a:defRPr>
      </a:lvl3pPr>
      <a:lvl4pPr marL="1371600" indent="-336550" algn="l" rtl="0" eaLnBrk="0" fontAlgn="base" hangingPunct="0">
        <a:spcBef>
          <a:spcPts val="600"/>
        </a:spcBef>
        <a:spcAft>
          <a:spcPct val="0"/>
        </a:spcAft>
        <a:buClr>
          <a:srgbClr val="C1F944"/>
        </a:buClr>
        <a:buSzPct val="90000"/>
        <a:buFont typeface="Arial" charset="0"/>
        <a:buChar char="•"/>
        <a:defRPr kern="1200">
          <a:solidFill>
            <a:schemeClr val="tx2"/>
          </a:solidFill>
          <a:latin typeface="+mn-lt"/>
          <a:ea typeface="+mn-ea"/>
          <a:cs typeface="+mn-cs"/>
        </a:defRPr>
      </a:lvl4pPr>
      <a:lvl5pPr marL="1720850" indent="-349250" algn="l" rtl="0" eaLnBrk="0" fontAlgn="base" hangingPunct="0">
        <a:spcBef>
          <a:spcPts val="600"/>
        </a:spcBef>
        <a:spcAft>
          <a:spcPct val="0"/>
        </a:spcAft>
        <a:buClr>
          <a:schemeClr val="accent1"/>
        </a:buClr>
        <a:buSzPct val="90000"/>
        <a:buFont typeface="Arial" charset="0"/>
        <a:buChar char="•"/>
        <a:defRPr kern="1200">
          <a:solidFill>
            <a:schemeClr val="tx2"/>
          </a:solidFill>
          <a:latin typeface="+mn-lt"/>
          <a:ea typeface="+mn-ea"/>
          <a:cs typeface="+mn-cs"/>
        </a:defRPr>
      </a:lvl5pPr>
      <a:lvl6pPr marL="2055813" indent="-344488" algn="l" defTabSz="914400"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SzPct val="90000"/>
        <a:buFont typeface="Wingdings" pitchFamily="2"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hyperlink" Target="http://www.sierraenergycorp.com"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hyperlink" Target="mailto:pstern@sterngroup.biz" TargetMode="External"/><Relationship Id="rId2" Type="http://schemas.openxmlformats.org/officeDocument/2006/relationships/notesSlide" Target="../notesSlides/notesSlide42.xml"/><Relationship Id="rId1" Type="http://schemas.openxmlformats.org/officeDocument/2006/relationships/slideLayout" Target="../slideLayouts/slideLayout16.xml"/><Relationship Id="rId5" Type="http://schemas.openxmlformats.org/officeDocument/2006/relationships/image" Target="../media/image9.jpeg"/><Relationship Id="rId4" Type="http://schemas.openxmlformats.org/officeDocument/2006/relationships/hyperlink" Target="http://www.sterngroup.biz"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28600" y="3048000"/>
            <a:ext cx="7239000" cy="1828800"/>
          </a:xfrm>
        </p:spPr>
        <p:txBody>
          <a:bodyPr rtlCol="0">
            <a:normAutofit fontScale="90000"/>
          </a:bodyPr>
          <a:lstStyle/>
          <a:p>
            <a:pPr algn="l" eaLnBrk="1" fontAlgn="auto" hangingPunct="1">
              <a:spcAft>
                <a:spcPts val="0"/>
              </a:spcAft>
              <a:defRPr/>
            </a:pPr>
            <a:r>
              <a:rPr lang="en-US" sz="5600" b="1" dirty="0" smtClean="0"/>
              <a:t>US-China </a:t>
            </a:r>
            <a:r>
              <a:rPr lang="en-US" sz="5600" b="1" dirty="0" err="1" smtClean="0"/>
              <a:t>Cleantech</a:t>
            </a:r>
            <a:r>
              <a:rPr lang="en-US" sz="5600" b="1" dirty="0" smtClean="0"/>
              <a:t> Trade Friction</a:t>
            </a:r>
            <a:br>
              <a:rPr lang="en-US" sz="5600" b="1" dirty="0" smtClean="0"/>
            </a:br>
            <a:endParaRPr lang="en-US" sz="2700" b="1" dirty="0"/>
          </a:p>
        </p:txBody>
      </p:sp>
      <p:pic>
        <p:nvPicPr>
          <p:cNvPr id="20482" name="Picture 2" descr="The Stern Group, Inc."/>
          <p:cNvPicPr>
            <a:picLocks noChangeAspect="1" noChangeArrowheads="1"/>
          </p:cNvPicPr>
          <p:nvPr/>
        </p:nvPicPr>
        <p:blipFill>
          <a:blip r:embed="rId3"/>
          <a:srcRect l="-742" b="32951"/>
          <a:stretch>
            <a:fillRect/>
          </a:stretch>
        </p:blipFill>
        <p:spPr bwMode="auto">
          <a:xfrm>
            <a:off x="-152400" y="0"/>
            <a:ext cx="9296400" cy="811213"/>
          </a:xfrm>
          <a:prstGeom prst="rect">
            <a:avLst/>
          </a:prstGeom>
          <a:noFill/>
          <a:ln w="9525">
            <a:noFill/>
            <a:miter lim="800000"/>
            <a:headEnd/>
            <a:tailEnd/>
          </a:ln>
        </p:spPr>
      </p:pic>
      <p:sp>
        <p:nvSpPr>
          <p:cNvPr id="20483" name="TextBox 1"/>
          <p:cNvSpPr txBox="1">
            <a:spLocks noChangeArrowheads="1"/>
          </p:cNvSpPr>
          <p:nvPr/>
        </p:nvSpPr>
        <p:spPr bwMode="auto">
          <a:xfrm>
            <a:off x="6313488" y="5638800"/>
            <a:ext cx="2830512" cy="923925"/>
          </a:xfrm>
          <a:prstGeom prst="rect">
            <a:avLst/>
          </a:prstGeom>
          <a:noFill/>
          <a:ln w="9525">
            <a:noFill/>
            <a:miter lim="800000"/>
            <a:headEnd/>
            <a:tailEnd/>
          </a:ln>
        </p:spPr>
        <p:txBody>
          <a:bodyPr wrap="none">
            <a:spAutoFit/>
          </a:bodyPr>
          <a:lstStyle/>
          <a:p>
            <a:r>
              <a:rPr lang="en-US">
                <a:solidFill>
                  <a:schemeClr val="tx2"/>
                </a:solidFill>
                <a:latin typeface="Calisto MT" pitchFamily="18" charset="0"/>
              </a:rPr>
              <a:t>The Honorable Paula Stern </a:t>
            </a:r>
          </a:p>
          <a:p>
            <a:r>
              <a:rPr lang="en-US">
                <a:solidFill>
                  <a:schemeClr val="tx2"/>
                </a:solidFill>
                <a:latin typeface="Calisto MT" pitchFamily="18" charset="0"/>
              </a:rPr>
              <a:t>The Stern Group, Inc.</a:t>
            </a:r>
          </a:p>
          <a:p>
            <a:r>
              <a:rPr lang="en-US" u="sng">
                <a:solidFill>
                  <a:schemeClr val="tx2"/>
                </a:solidFill>
                <a:latin typeface="Calisto MT" pitchFamily="18" charset="0"/>
              </a:rPr>
              <a:t>www.sterngroup.biz</a:t>
            </a:r>
          </a:p>
        </p:txBody>
      </p:sp>
      <p:sp>
        <p:nvSpPr>
          <p:cNvPr id="20484" name="TextBox 5"/>
          <p:cNvSpPr txBox="1">
            <a:spLocks noChangeArrowheads="1"/>
          </p:cNvSpPr>
          <p:nvPr/>
        </p:nvSpPr>
        <p:spPr bwMode="auto">
          <a:xfrm>
            <a:off x="0" y="6248400"/>
            <a:ext cx="2220913" cy="369888"/>
          </a:xfrm>
          <a:prstGeom prst="rect">
            <a:avLst/>
          </a:prstGeom>
          <a:noFill/>
          <a:ln w="9525">
            <a:noFill/>
            <a:miter lim="800000"/>
            <a:headEnd/>
            <a:tailEnd/>
          </a:ln>
        </p:spPr>
        <p:txBody>
          <a:bodyPr>
            <a:spAutoFit/>
          </a:bodyPr>
          <a:lstStyle/>
          <a:p>
            <a:r>
              <a:rPr lang="en-US">
                <a:solidFill>
                  <a:schemeClr val="tx2"/>
                </a:solidFill>
                <a:latin typeface="Calisto MT" pitchFamily="18" charset="0"/>
              </a:rPr>
              <a:t>March 2012</a:t>
            </a: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smtClean="0"/>
              <a:t>US-China Growing Trade Friction</a:t>
            </a:r>
          </a:p>
        </p:txBody>
      </p:sp>
      <p:sp>
        <p:nvSpPr>
          <p:cNvPr id="22530" name="Content Placeholder 2"/>
          <p:cNvSpPr>
            <a:spLocks noGrp="1"/>
          </p:cNvSpPr>
          <p:nvPr>
            <p:ph idx="1"/>
          </p:nvPr>
        </p:nvSpPr>
        <p:spPr/>
        <p:txBody>
          <a:bodyPr/>
          <a:lstStyle/>
          <a:p>
            <a:pPr eaLnBrk="1" hangingPunct="1"/>
            <a:r>
              <a:rPr lang="en-US" smtClean="0"/>
              <a:t>Growing trade friction is the result of a maturing trade relationship</a:t>
            </a:r>
          </a:p>
          <a:p>
            <a:pPr eaLnBrk="1" hangingPunct="1"/>
            <a:r>
              <a:rPr lang="en-US" smtClean="0"/>
              <a:t>US policy drives in US-China trade relationship</a:t>
            </a:r>
          </a:p>
          <a:p>
            <a:pPr lvl="1" eaLnBrk="1" hangingPunct="1"/>
            <a:r>
              <a:rPr lang="en-US" smtClean="0"/>
              <a:t>To increase Chinese investment in the US</a:t>
            </a:r>
          </a:p>
          <a:p>
            <a:pPr lvl="1" eaLnBrk="1" hangingPunct="1"/>
            <a:r>
              <a:rPr lang="en-US" smtClean="0"/>
              <a:t>To crack down on China’s unfair trade practices</a:t>
            </a:r>
          </a:p>
        </p:txBody>
      </p:sp>
      <p:sp>
        <p:nvSpPr>
          <p:cNvPr id="22531"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22532" name="Slide Number Placeholder 4"/>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443F26E-A07B-42E0-A1C9-8A47A8AE9D3A}" type="slidenum">
              <a:rPr lang="en-US"/>
              <a:pPr fontAlgn="base">
                <a:spcBef>
                  <a:spcPct val="0"/>
                </a:spcBef>
                <a:spcAft>
                  <a:spcPct val="0"/>
                </a:spcAft>
                <a:defRPr/>
              </a:pPr>
              <a:t>2</a:t>
            </a:fld>
            <a:endParaRPr lang="en-US"/>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3"/>
          <p:cNvSpPr>
            <a:spLocks noGrp="1"/>
          </p:cNvSpPr>
          <p:nvPr>
            <p:ph type="title"/>
          </p:nvPr>
        </p:nvSpPr>
        <p:spPr/>
        <p:txBody>
          <a:bodyPr/>
          <a:lstStyle/>
          <a:p>
            <a:pPr eaLnBrk="1" hangingPunct="1"/>
            <a:r>
              <a:rPr lang="en-US" smtClean="0"/>
              <a:t>President Obama’s State of the Union 2012</a:t>
            </a:r>
          </a:p>
        </p:txBody>
      </p:sp>
      <p:sp>
        <p:nvSpPr>
          <p:cNvPr id="24578" name="Content Placeholder 4"/>
          <p:cNvSpPr>
            <a:spLocks noGrp="1"/>
          </p:cNvSpPr>
          <p:nvPr>
            <p:ph idx="1"/>
          </p:nvPr>
        </p:nvSpPr>
        <p:spPr/>
        <p:txBody>
          <a:bodyPr/>
          <a:lstStyle/>
          <a:p>
            <a:pPr eaLnBrk="1" hangingPunct="1"/>
            <a:r>
              <a:rPr lang="en-US" smtClean="0"/>
              <a:t>Announced that the Department of Defense would make one of the largest commitments in history to renewable energy, focusing on the Department of the Navy</a:t>
            </a:r>
          </a:p>
          <a:p>
            <a:pPr eaLnBrk="1" hangingPunct="1"/>
            <a:r>
              <a:rPr lang="en-US" smtClean="0"/>
              <a:t>Announced the creation of a Trade Enforcement Unit to investigate “unfair trade practices in countries like China,” which was formally dubbed the Interagency Trade Enforcement Center (ITEC)</a:t>
            </a:r>
          </a:p>
          <a:p>
            <a:pPr eaLnBrk="1" hangingPunct="1"/>
            <a:endParaRPr lang="en-US" smtClean="0"/>
          </a:p>
        </p:txBody>
      </p:sp>
      <p:sp>
        <p:nvSpPr>
          <p:cNvPr id="24579" name="Footer Placeholder 1"/>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24580" name="Slide Number Placeholder 2"/>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33B23B-33E1-4EC6-AA48-B8DA1F01343D}" type="slidenum">
              <a:rPr lang="en-US"/>
              <a:pPr fontAlgn="base">
                <a:spcBef>
                  <a:spcPct val="0"/>
                </a:spcBef>
                <a:spcAft>
                  <a:spcPct val="0"/>
                </a:spcAft>
                <a:defRPr/>
              </a:pPr>
              <a:t>3</a:t>
            </a:fld>
            <a:endParaRPr lang="en-US"/>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smtClean="0"/>
              <a:t>Vice President Xi Jinping’s US Tour</a:t>
            </a:r>
          </a:p>
        </p:txBody>
      </p:sp>
      <p:sp>
        <p:nvSpPr>
          <p:cNvPr id="26626"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26627" name="Slide Number Placeholder 4"/>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5D253D0-50ED-4544-B18B-084C76C5D56D}" type="slidenum">
              <a:rPr lang="en-US"/>
              <a:pPr fontAlgn="base">
                <a:spcBef>
                  <a:spcPct val="0"/>
                </a:spcBef>
                <a:spcAft>
                  <a:spcPct val="0"/>
                </a:spcAft>
                <a:defRPr/>
              </a:pPr>
              <a:t>4</a:t>
            </a:fld>
            <a:endParaRPr lang="en-US"/>
          </a:p>
        </p:txBody>
      </p:sp>
      <p:pic>
        <p:nvPicPr>
          <p:cNvPr id="26628" name="Picture 5"/>
          <p:cNvPicPr>
            <a:picLocks noChangeAspect="1"/>
          </p:cNvPicPr>
          <p:nvPr/>
        </p:nvPicPr>
        <p:blipFill>
          <a:blip r:embed="rId3"/>
          <a:srcRect/>
          <a:stretch>
            <a:fillRect/>
          </a:stretch>
        </p:blipFill>
        <p:spPr bwMode="auto">
          <a:xfrm>
            <a:off x="1828800" y="2438400"/>
            <a:ext cx="5600700" cy="37338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3"/>
          <p:cNvSpPr>
            <a:spLocks noGrp="1"/>
          </p:cNvSpPr>
          <p:nvPr>
            <p:ph type="title"/>
          </p:nvPr>
        </p:nvSpPr>
        <p:spPr>
          <a:xfrm>
            <a:off x="-25400" y="381000"/>
            <a:ext cx="6731000" cy="1252538"/>
          </a:xfrm>
        </p:spPr>
        <p:txBody>
          <a:bodyPr/>
          <a:lstStyle/>
          <a:p>
            <a:pPr eaLnBrk="1" hangingPunct="1"/>
            <a:r>
              <a:rPr lang="en-US" sz="4400" smtClean="0"/>
              <a:t>World Trade Organization</a:t>
            </a:r>
          </a:p>
        </p:txBody>
      </p:sp>
      <p:sp>
        <p:nvSpPr>
          <p:cNvPr id="5" name="Content Placeholder 4"/>
          <p:cNvSpPr>
            <a:spLocks noGrp="1"/>
          </p:cNvSpPr>
          <p:nvPr>
            <p:ph idx="1"/>
          </p:nvPr>
        </p:nvSpPr>
        <p:spPr/>
        <p:txBody>
          <a:bodyPr rtlCol="0">
            <a:normAutofit lnSpcReduction="10000"/>
          </a:bodyPr>
          <a:lstStyle/>
          <a:p>
            <a:pPr marL="0" indent="0" eaLnBrk="1" fontAlgn="auto" hangingPunct="1">
              <a:spcAft>
                <a:spcPts val="0"/>
              </a:spcAft>
              <a:buFont typeface="Arial"/>
              <a:buNone/>
              <a:defRPr/>
            </a:pPr>
            <a:r>
              <a:rPr lang="en-US" sz="3200" dirty="0" smtClean="0"/>
              <a:t>The </a:t>
            </a:r>
            <a:r>
              <a:rPr lang="en-US" sz="3200" dirty="0"/>
              <a:t>World Trade Organization (WTO) </a:t>
            </a:r>
            <a:r>
              <a:rPr lang="en-US" sz="3200" dirty="0" smtClean="0"/>
              <a:t>sets trade rules and regulations for members based on principles that a nation shall treat the goods of all nations on a </a:t>
            </a:r>
            <a:r>
              <a:rPr lang="en-US" sz="3200" dirty="0"/>
              <a:t>non-discriminatory </a:t>
            </a:r>
            <a:r>
              <a:rPr lang="en-US" sz="3200" dirty="0" smtClean="0"/>
              <a:t>basis</a:t>
            </a:r>
          </a:p>
          <a:p>
            <a:pPr marL="0" indent="0" eaLnBrk="1" fontAlgn="auto" hangingPunct="1">
              <a:spcAft>
                <a:spcPts val="0"/>
              </a:spcAft>
              <a:buFont typeface="Arial"/>
              <a:buNone/>
              <a:defRPr/>
            </a:pPr>
            <a:r>
              <a:rPr lang="en-US" sz="3200" dirty="0" smtClean="0"/>
              <a:t>Both </a:t>
            </a:r>
            <a:r>
              <a:rPr lang="en-US" sz="3200" dirty="0"/>
              <a:t>China and </a:t>
            </a:r>
            <a:r>
              <a:rPr lang="en-US" sz="3200" dirty="0" smtClean="0"/>
              <a:t>U.S. </a:t>
            </a:r>
            <a:r>
              <a:rPr lang="en-US" sz="3200" dirty="0"/>
              <a:t>are </a:t>
            </a:r>
            <a:r>
              <a:rPr lang="en-US" sz="3200" dirty="0" smtClean="0"/>
              <a:t>members</a:t>
            </a:r>
          </a:p>
          <a:p>
            <a:pPr eaLnBrk="1" fontAlgn="auto" hangingPunct="1">
              <a:spcAft>
                <a:spcPts val="0"/>
              </a:spcAft>
              <a:buFont typeface="Arial"/>
              <a:buChar char="•"/>
              <a:defRPr/>
            </a:pPr>
            <a:endParaRPr lang="en-US" dirty="0"/>
          </a:p>
        </p:txBody>
      </p:sp>
      <p:sp>
        <p:nvSpPr>
          <p:cNvPr id="28675" name="Footer Placeholder 2"/>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28676" name="Slide Number Placeholder 8"/>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24D3787-5AB4-41C3-9506-AEED38B38285}" type="slidenum">
              <a:rPr lang="en-US"/>
              <a:pPr fontAlgn="base">
                <a:spcBef>
                  <a:spcPct val="0"/>
                </a:spcBef>
                <a:spcAft>
                  <a:spcPct val="0"/>
                </a:spcAft>
                <a:defRPr/>
              </a:pPr>
              <a:t>5</a:t>
            </a:fld>
            <a:endParaRPr lang="en-US"/>
          </a:p>
        </p:txBody>
      </p:sp>
      <p:pic>
        <p:nvPicPr>
          <p:cNvPr id="28677" name="Picture 2" descr="http://www.rohama.org/files/en/news/2010/11/26/10874_156.jpg"/>
          <p:cNvPicPr>
            <a:picLocks noChangeAspect="1" noChangeArrowheads="1"/>
          </p:cNvPicPr>
          <p:nvPr/>
        </p:nvPicPr>
        <p:blipFill>
          <a:blip r:embed="rId3"/>
          <a:srcRect/>
          <a:stretch>
            <a:fillRect/>
          </a:stretch>
        </p:blipFill>
        <p:spPr bwMode="auto">
          <a:xfrm>
            <a:off x="6705600" y="0"/>
            <a:ext cx="2438400" cy="24384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4"/>
          <p:cNvSpPr>
            <a:spLocks noGrp="1"/>
          </p:cNvSpPr>
          <p:nvPr>
            <p:ph type="title"/>
          </p:nvPr>
        </p:nvSpPr>
        <p:spPr/>
        <p:txBody>
          <a:bodyPr/>
          <a:lstStyle/>
          <a:p>
            <a:pPr eaLnBrk="1" hangingPunct="1"/>
            <a:r>
              <a:rPr lang="en-US" smtClean="0"/>
              <a:t>U.S. – China Trade</a:t>
            </a:r>
          </a:p>
        </p:txBody>
      </p:sp>
      <p:sp>
        <p:nvSpPr>
          <p:cNvPr id="30722" name="Content Placeholder 1"/>
          <p:cNvSpPr>
            <a:spLocks noGrp="1"/>
          </p:cNvSpPr>
          <p:nvPr>
            <p:ph sz="half" idx="1"/>
          </p:nvPr>
        </p:nvSpPr>
        <p:spPr>
          <a:xfrm>
            <a:off x="741363" y="2784475"/>
            <a:ext cx="3767137" cy="3252788"/>
          </a:xfrm>
        </p:spPr>
        <p:txBody>
          <a:bodyPr/>
          <a:lstStyle/>
          <a:p>
            <a:pPr eaLnBrk="1" hangingPunct="1">
              <a:spcBef>
                <a:spcPts val="1200"/>
              </a:spcBef>
            </a:pPr>
            <a:r>
              <a:rPr lang="en-US" smtClean="0"/>
              <a:t>U.S. – China trade has risen from $2 billion in 1979 to $558 billion in 2011</a:t>
            </a:r>
          </a:p>
          <a:p>
            <a:pPr eaLnBrk="1" hangingPunct="1">
              <a:spcBef>
                <a:spcPts val="1200"/>
              </a:spcBef>
            </a:pPr>
            <a:r>
              <a:rPr lang="en-US" smtClean="0"/>
              <a:t>China is U.S. second largest trading partner</a:t>
            </a:r>
          </a:p>
          <a:p>
            <a:pPr eaLnBrk="1" hangingPunct="1">
              <a:spcBef>
                <a:spcPts val="1200"/>
              </a:spcBef>
            </a:pPr>
            <a:r>
              <a:rPr lang="en-US" smtClean="0"/>
              <a:t>U.S. – China trade deficit in 2011 was $295.5 billion</a:t>
            </a:r>
          </a:p>
        </p:txBody>
      </p:sp>
      <p:sp>
        <p:nvSpPr>
          <p:cNvPr id="30723" name="Footer Placeholder 2"/>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30724" name="Slide Number Placehold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0A773FF-1B43-48DC-A5FA-0680BE536540}" type="slidenum">
              <a:rPr lang="en-US"/>
              <a:pPr fontAlgn="base">
                <a:spcBef>
                  <a:spcPct val="0"/>
                </a:spcBef>
                <a:spcAft>
                  <a:spcPct val="0"/>
                </a:spcAft>
                <a:defRPr/>
              </a:pPr>
              <a:t>6</a:t>
            </a:fld>
            <a:endParaRPr lang="en-US"/>
          </a:p>
        </p:txBody>
      </p:sp>
      <p:pic>
        <p:nvPicPr>
          <p:cNvPr id="30725" name="Picture 6"/>
          <p:cNvPicPr>
            <a:picLocks noChangeAspect="1"/>
          </p:cNvPicPr>
          <p:nvPr/>
        </p:nvPicPr>
        <p:blipFill>
          <a:blip r:embed="rId3"/>
          <a:srcRect/>
          <a:stretch>
            <a:fillRect/>
          </a:stretch>
        </p:blipFill>
        <p:spPr bwMode="auto">
          <a:xfrm>
            <a:off x="4419600" y="2667000"/>
            <a:ext cx="4827588" cy="33528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1371600" y="304800"/>
            <a:ext cx="8229600" cy="1252538"/>
          </a:xfrm>
        </p:spPr>
        <p:txBody>
          <a:bodyPr/>
          <a:lstStyle/>
          <a:p>
            <a:pPr eaLnBrk="1" hangingPunct="1"/>
            <a:r>
              <a:rPr lang="en-US" smtClean="0"/>
              <a:t>U.S. Trade Laws</a:t>
            </a:r>
          </a:p>
        </p:txBody>
      </p:sp>
      <p:sp>
        <p:nvSpPr>
          <p:cNvPr id="3" name="Content Placeholder 2"/>
          <p:cNvSpPr>
            <a:spLocks noGrp="1"/>
          </p:cNvSpPr>
          <p:nvPr>
            <p:ph idx="1"/>
          </p:nvPr>
        </p:nvSpPr>
        <p:spPr/>
        <p:txBody>
          <a:bodyPr rtlCol="0">
            <a:normAutofit fontScale="92500" lnSpcReduction="20000"/>
          </a:bodyPr>
          <a:lstStyle/>
          <a:p>
            <a:pPr eaLnBrk="1" fontAlgn="auto" hangingPunct="1">
              <a:spcBef>
                <a:spcPts val="1200"/>
              </a:spcBef>
              <a:spcAft>
                <a:spcPts val="0"/>
              </a:spcAft>
              <a:buFont typeface="Arial"/>
              <a:buChar char="•"/>
              <a:defRPr/>
            </a:pPr>
            <a:r>
              <a:rPr lang="en-US" dirty="0" smtClean="0"/>
              <a:t>Are designed to comply with WTO rules and principles</a:t>
            </a:r>
          </a:p>
          <a:p>
            <a:pPr eaLnBrk="1" fontAlgn="auto" hangingPunct="1">
              <a:spcBef>
                <a:spcPts val="1200"/>
              </a:spcBef>
              <a:spcAft>
                <a:spcPts val="0"/>
              </a:spcAft>
              <a:buFont typeface="Arial"/>
              <a:buChar char="•"/>
              <a:defRPr/>
            </a:pPr>
            <a:r>
              <a:rPr lang="en-US" dirty="0" smtClean="0"/>
              <a:t>Permit U.S. interested parties to file suits against violations</a:t>
            </a:r>
          </a:p>
          <a:p>
            <a:pPr eaLnBrk="1" fontAlgn="auto" hangingPunct="1">
              <a:spcBef>
                <a:spcPts val="1200"/>
              </a:spcBef>
              <a:spcAft>
                <a:spcPts val="0"/>
              </a:spcAft>
              <a:buFont typeface="Arial"/>
              <a:buChar char="•"/>
              <a:defRPr/>
            </a:pPr>
            <a:r>
              <a:rPr lang="en-US" dirty="0" smtClean="0"/>
              <a:t>Possible Actions:</a:t>
            </a:r>
            <a:endParaRPr lang="en-US" dirty="0"/>
          </a:p>
          <a:p>
            <a:pPr marL="759143" lvl="1" indent="-457200" eaLnBrk="1" fontAlgn="auto" hangingPunct="1">
              <a:spcAft>
                <a:spcPts val="0"/>
              </a:spcAft>
              <a:buClr>
                <a:schemeClr val="accent1">
                  <a:lumMod val="60000"/>
                  <a:lumOff val="40000"/>
                </a:schemeClr>
              </a:buClr>
              <a:buFont typeface="+mj-lt"/>
              <a:buAutoNum type="arabicPeriod"/>
              <a:defRPr/>
            </a:pPr>
            <a:r>
              <a:rPr lang="en-US" dirty="0" smtClean="0"/>
              <a:t>Galvanizing negotiations by threatening retaliation</a:t>
            </a:r>
          </a:p>
          <a:p>
            <a:pPr marL="759143" lvl="1" indent="-457200" eaLnBrk="1" fontAlgn="auto" hangingPunct="1">
              <a:spcAft>
                <a:spcPts val="0"/>
              </a:spcAft>
              <a:buClr>
                <a:schemeClr val="accent1">
                  <a:lumMod val="60000"/>
                  <a:lumOff val="40000"/>
                </a:schemeClr>
              </a:buClr>
              <a:buFont typeface="+mj-lt"/>
              <a:buAutoNum type="arabicPeriod"/>
              <a:defRPr/>
            </a:pPr>
            <a:r>
              <a:rPr lang="en-US" dirty="0" smtClean="0"/>
              <a:t>Imposing countervailing duties against unfair subsidies</a:t>
            </a:r>
          </a:p>
          <a:p>
            <a:pPr marL="759143" lvl="1" indent="-457200" eaLnBrk="1" fontAlgn="auto" hangingPunct="1">
              <a:spcAft>
                <a:spcPts val="0"/>
              </a:spcAft>
              <a:buClr>
                <a:schemeClr val="accent1">
                  <a:lumMod val="60000"/>
                  <a:lumOff val="40000"/>
                </a:schemeClr>
              </a:buClr>
              <a:buFont typeface="+mj-lt"/>
              <a:buAutoNum type="arabicPeriod"/>
              <a:defRPr/>
            </a:pPr>
            <a:r>
              <a:rPr lang="en-US" dirty="0" smtClean="0"/>
              <a:t>Imposing dumping duties against unfair pricing practices</a:t>
            </a:r>
          </a:p>
          <a:p>
            <a:pPr marL="759143" lvl="1" indent="-457200" eaLnBrk="1" fontAlgn="auto" hangingPunct="1">
              <a:spcAft>
                <a:spcPts val="0"/>
              </a:spcAft>
              <a:buClr>
                <a:schemeClr val="accent1">
                  <a:lumMod val="60000"/>
                  <a:lumOff val="40000"/>
                </a:schemeClr>
              </a:buClr>
              <a:buFont typeface="+mj-lt"/>
              <a:buAutoNum type="arabicPeriod"/>
              <a:defRPr/>
            </a:pPr>
            <a:r>
              <a:rPr lang="en-US" dirty="0" smtClean="0"/>
              <a:t>Countervailing and dumping actions can be taken simultaneously</a:t>
            </a:r>
          </a:p>
          <a:p>
            <a:pPr marL="759143" lvl="1" indent="-457200" eaLnBrk="1" fontAlgn="auto" hangingPunct="1">
              <a:spcAft>
                <a:spcPts val="0"/>
              </a:spcAft>
              <a:buClr>
                <a:schemeClr val="accent1">
                  <a:lumMod val="60000"/>
                  <a:lumOff val="40000"/>
                </a:schemeClr>
              </a:buClr>
              <a:buFont typeface="+mj-lt"/>
              <a:buAutoNum type="arabicPeriod"/>
              <a:defRPr/>
            </a:pPr>
            <a:r>
              <a:rPr lang="en-US" dirty="0" smtClean="0"/>
              <a:t>Imposing </a:t>
            </a:r>
            <a:r>
              <a:rPr lang="en-US" dirty="0"/>
              <a:t>safeguards against “</a:t>
            </a:r>
            <a:r>
              <a:rPr lang="en-US" dirty="0" smtClean="0"/>
              <a:t>non - market </a:t>
            </a:r>
            <a:r>
              <a:rPr lang="en-US" dirty="0"/>
              <a:t>economy” imports in the form of duties and/or quotas</a:t>
            </a:r>
          </a:p>
          <a:p>
            <a:pPr marL="759143" lvl="1" indent="-457200" eaLnBrk="1" fontAlgn="auto" hangingPunct="1">
              <a:spcAft>
                <a:spcPts val="0"/>
              </a:spcAft>
              <a:buClr>
                <a:schemeClr val="accent1">
                  <a:lumMod val="60000"/>
                  <a:lumOff val="40000"/>
                </a:schemeClr>
              </a:buClr>
              <a:buFont typeface="+mj-lt"/>
              <a:buAutoNum type="arabicPeriod"/>
              <a:defRPr/>
            </a:pPr>
            <a:endParaRPr lang="en-US" dirty="0" smtClean="0"/>
          </a:p>
          <a:p>
            <a:pPr marL="759143" lvl="1" indent="-457200" eaLnBrk="1" fontAlgn="auto" hangingPunct="1">
              <a:spcAft>
                <a:spcPts val="0"/>
              </a:spcAft>
              <a:buClr>
                <a:schemeClr val="accent1">
                  <a:lumMod val="60000"/>
                  <a:lumOff val="40000"/>
                </a:schemeClr>
              </a:buClr>
              <a:buFont typeface="+mj-lt"/>
              <a:buAutoNum type="arabicPeriod"/>
              <a:defRPr/>
            </a:pPr>
            <a:endParaRPr lang="en-US" dirty="0" smtClean="0"/>
          </a:p>
          <a:p>
            <a:pPr marL="759143" lvl="1" indent="-457200" eaLnBrk="1" fontAlgn="auto" hangingPunct="1">
              <a:spcAft>
                <a:spcPts val="0"/>
              </a:spcAft>
              <a:buClr>
                <a:schemeClr val="accent1">
                  <a:lumMod val="60000"/>
                  <a:lumOff val="40000"/>
                </a:schemeClr>
              </a:buClr>
              <a:buFont typeface="+mj-lt"/>
              <a:buAutoNum type="arabicPeriod"/>
              <a:defRPr/>
            </a:pPr>
            <a:endParaRPr lang="en-US" dirty="0" smtClean="0"/>
          </a:p>
        </p:txBody>
      </p:sp>
      <p:sp>
        <p:nvSpPr>
          <p:cNvPr id="32771" name="Footer Placeholder 5"/>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32772" name="Slide Number Placeholder 8"/>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E46F7A-ECD6-455A-8704-E520848C61E4}" type="slidenum">
              <a:rPr lang="en-US"/>
              <a:pPr fontAlgn="base">
                <a:spcBef>
                  <a:spcPct val="0"/>
                </a:spcBef>
                <a:spcAft>
                  <a:spcPct val="0"/>
                </a:spcAft>
                <a:defRPr/>
              </a:pPr>
              <a:t>7</a:t>
            </a:fld>
            <a:endParaRPr lang="en-US"/>
          </a:p>
        </p:txBody>
      </p:sp>
      <p:pic>
        <p:nvPicPr>
          <p:cNvPr id="32773" name="Picture 4"/>
          <p:cNvPicPr>
            <a:picLocks noChangeAspect="1"/>
          </p:cNvPicPr>
          <p:nvPr/>
        </p:nvPicPr>
        <p:blipFill>
          <a:blip r:embed="rId3"/>
          <a:srcRect/>
          <a:stretch>
            <a:fillRect/>
          </a:stretch>
        </p:blipFill>
        <p:spPr bwMode="auto">
          <a:xfrm>
            <a:off x="6781800" y="0"/>
            <a:ext cx="2362200" cy="230505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fontScale="90000"/>
          </a:bodyPr>
          <a:lstStyle/>
          <a:p>
            <a:pPr eaLnBrk="1" fontAlgn="auto" hangingPunct="1">
              <a:spcAft>
                <a:spcPts val="0"/>
              </a:spcAft>
              <a:defRPr/>
            </a:pPr>
            <a:r>
              <a:rPr lang="en-US" dirty="0" smtClean="0"/>
              <a:t>Section </a:t>
            </a:r>
            <a:r>
              <a:rPr lang="en-US" dirty="0"/>
              <a:t>301 of the Trade Act of </a:t>
            </a:r>
            <a:r>
              <a:rPr lang="en-US" dirty="0" smtClean="0"/>
              <a:t>1974</a:t>
            </a:r>
            <a:br>
              <a:rPr lang="en-US" dirty="0" smtClean="0"/>
            </a:br>
            <a:r>
              <a:rPr lang="en-US" dirty="0" smtClean="0"/>
              <a:t>Administered by USTR</a:t>
            </a:r>
            <a:endParaRPr lang="en-US" dirty="0"/>
          </a:p>
        </p:txBody>
      </p:sp>
      <p:sp>
        <p:nvSpPr>
          <p:cNvPr id="2" name="Content Placeholder 1"/>
          <p:cNvSpPr>
            <a:spLocks noGrp="1"/>
          </p:cNvSpPr>
          <p:nvPr>
            <p:ph idx="1"/>
          </p:nvPr>
        </p:nvSpPr>
        <p:spPr/>
        <p:txBody>
          <a:bodyPr rtlCol="0">
            <a:normAutofit fontScale="92500"/>
          </a:bodyPr>
          <a:lstStyle/>
          <a:p>
            <a:pPr eaLnBrk="1" fontAlgn="auto" hangingPunct="1">
              <a:spcBef>
                <a:spcPts val="1200"/>
              </a:spcBef>
              <a:spcAft>
                <a:spcPts val="0"/>
              </a:spcAft>
              <a:buFont typeface="Arial"/>
              <a:buChar char="•"/>
              <a:defRPr/>
            </a:pPr>
            <a:r>
              <a:rPr lang="en-US" sz="2000" dirty="0" smtClean="0"/>
              <a:t>United </a:t>
            </a:r>
            <a:r>
              <a:rPr lang="en-US" sz="2000" dirty="0"/>
              <a:t>Steelworkers </a:t>
            </a:r>
            <a:r>
              <a:rPr lang="en-US" sz="2000" dirty="0" smtClean="0"/>
              <a:t>Union (USWU) </a:t>
            </a:r>
            <a:r>
              <a:rPr lang="en-US" sz="2000" dirty="0"/>
              <a:t>filed </a:t>
            </a:r>
            <a:r>
              <a:rPr lang="en-US" sz="2000" dirty="0" smtClean="0"/>
              <a:t>a </a:t>
            </a:r>
            <a:r>
              <a:rPr lang="en-US" sz="2000" dirty="0"/>
              <a:t>petition under Section 301 of U.S. trade </a:t>
            </a:r>
            <a:r>
              <a:rPr lang="en-US" sz="2000" dirty="0" smtClean="0"/>
              <a:t>law to WTO – 9/9/2010</a:t>
            </a:r>
          </a:p>
          <a:p>
            <a:pPr eaLnBrk="1" fontAlgn="auto" hangingPunct="1">
              <a:spcBef>
                <a:spcPts val="1200"/>
              </a:spcBef>
              <a:spcAft>
                <a:spcPts val="0"/>
              </a:spcAft>
              <a:buFont typeface="Arial"/>
              <a:buChar char="•"/>
              <a:defRPr/>
            </a:pPr>
            <a:r>
              <a:rPr lang="en-US" sz="2000" dirty="0"/>
              <a:t>The petition </a:t>
            </a:r>
            <a:r>
              <a:rPr lang="en-US" sz="2000" dirty="0" smtClean="0"/>
              <a:t>covered </a:t>
            </a:r>
            <a:r>
              <a:rPr lang="en-US" sz="2000" dirty="0"/>
              <a:t>five broad areas of WTO violations by China in the green technology </a:t>
            </a:r>
            <a:r>
              <a:rPr lang="en-US" sz="2000" dirty="0" smtClean="0"/>
              <a:t>sector</a:t>
            </a:r>
          </a:p>
          <a:p>
            <a:pPr eaLnBrk="1" fontAlgn="auto" hangingPunct="1">
              <a:spcBef>
                <a:spcPts val="1200"/>
              </a:spcBef>
              <a:spcAft>
                <a:spcPts val="0"/>
              </a:spcAft>
              <a:buFont typeface="Arial"/>
              <a:buChar char="•"/>
              <a:defRPr/>
            </a:pPr>
            <a:r>
              <a:rPr lang="en-US" sz="2000" dirty="0"/>
              <a:t>One claim in the 301 petition focused on the Chinese subsidized wind-power firms </a:t>
            </a:r>
            <a:r>
              <a:rPr lang="en-US" sz="2000" dirty="0" smtClean="0"/>
              <a:t>using </a:t>
            </a:r>
            <a:r>
              <a:rPr lang="en-US" sz="2000" dirty="0"/>
              <a:t>domestic parts instead of </a:t>
            </a:r>
            <a:r>
              <a:rPr lang="en-US" sz="2000" dirty="0" smtClean="0"/>
              <a:t>imports</a:t>
            </a:r>
          </a:p>
          <a:p>
            <a:pPr eaLnBrk="1" fontAlgn="auto" hangingPunct="1">
              <a:spcBef>
                <a:spcPts val="1200"/>
              </a:spcBef>
              <a:spcAft>
                <a:spcPts val="0"/>
              </a:spcAft>
              <a:buFont typeface="Arial"/>
              <a:buChar char="•"/>
              <a:defRPr/>
            </a:pPr>
            <a:r>
              <a:rPr lang="en-US" sz="2000" dirty="0" smtClean="0"/>
              <a:t>Under pressure, China agreed </a:t>
            </a:r>
            <a:r>
              <a:rPr lang="en-US" sz="2000" dirty="0"/>
              <a:t>to </a:t>
            </a:r>
            <a:r>
              <a:rPr lang="en-US" sz="2000" dirty="0" smtClean="0"/>
              <a:t>remove the requirement forcing Chinese domestic wind-power manufacturer to use Chinese goods in production in order to receive government subsidies</a:t>
            </a:r>
          </a:p>
        </p:txBody>
      </p:sp>
      <p:sp>
        <p:nvSpPr>
          <p:cNvPr id="34819"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34820" name="Slide Number Placeholder 6"/>
          <p:cNvSpPr>
            <a:spLocks noGrp="1"/>
          </p:cNvSpPr>
          <p:nvPr>
            <p:ph type="sldNum" sz="quarter" idx="12"/>
          </p:nvPr>
        </p:nvSpPr>
        <p:spPr bwMode="auto">
          <a:xfrm>
            <a:off x="3886200" y="6248400"/>
            <a:ext cx="116205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2B2EBC27-B130-484A-9E8D-95A60E67D3C3}" type="slidenum">
              <a:rPr lang="en-US"/>
              <a:pPr fontAlgn="base">
                <a:spcBef>
                  <a:spcPct val="0"/>
                </a:spcBef>
                <a:spcAft>
                  <a:spcPct val="0"/>
                </a:spcAft>
                <a:defRPr/>
              </a:pPr>
              <a:t>8</a:t>
            </a:fld>
            <a:endParaRPr lang="en-US"/>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fontScale="90000"/>
          </a:bodyPr>
          <a:lstStyle/>
          <a:p>
            <a:pPr eaLnBrk="1" fontAlgn="auto" hangingPunct="1">
              <a:spcAft>
                <a:spcPts val="0"/>
              </a:spcAft>
              <a:defRPr/>
            </a:pPr>
            <a:r>
              <a:rPr lang="en-US" dirty="0" smtClean="0"/>
              <a:t/>
            </a:r>
            <a:br>
              <a:rPr lang="en-US" dirty="0" smtClean="0"/>
            </a:br>
            <a:r>
              <a:rPr lang="en-US" sz="4400" dirty="0" smtClean="0"/>
              <a:t>Section </a:t>
            </a:r>
            <a:r>
              <a:rPr lang="en-US" sz="4400" dirty="0"/>
              <a:t>421 of the Trade Act of 1974</a:t>
            </a:r>
            <a:br>
              <a:rPr lang="en-US" sz="4400" dirty="0"/>
            </a:br>
            <a:r>
              <a:rPr lang="en-US" sz="2700" dirty="0"/>
              <a:t>ITC actions in response to dealing with non-market economy import surges</a:t>
            </a:r>
            <a:br>
              <a:rPr lang="en-US" sz="2700" dirty="0"/>
            </a:br>
            <a:endParaRPr lang="en-US" sz="2700" dirty="0"/>
          </a:p>
        </p:txBody>
      </p:sp>
      <p:sp>
        <p:nvSpPr>
          <p:cNvPr id="2" name="Content Placeholder 1"/>
          <p:cNvSpPr>
            <a:spLocks noGrp="1"/>
          </p:cNvSpPr>
          <p:nvPr>
            <p:ph idx="1"/>
          </p:nvPr>
        </p:nvSpPr>
        <p:spPr/>
        <p:txBody>
          <a:bodyPr rtlCol="0">
            <a:normAutofit fontScale="92500" lnSpcReduction="20000"/>
          </a:bodyPr>
          <a:lstStyle/>
          <a:p>
            <a:pPr eaLnBrk="1" fontAlgn="auto" hangingPunct="1">
              <a:spcBef>
                <a:spcPts val="1200"/>
              </a:spcBef>
              <a:spcAft>
                <a:spcPts val="0"/>
              </a:spcAft>
              <a:buFont typeface="Arial"/>
              <a:buChar char="•"/>
              <a:defRPr/>
            </a:pPr>
            <a:r>
              <a:rPr lang="en-US" dirty="0" smtClean="0"/>
              <a:t>In 2009, several organizations together with the ITC filed a petition requesting </a:t>
            </a:r>
            <a:r>
              <a:rPr lang="en-US" dirty="0"/>
              <a:t>an </a:t>
            </a:r>
            <a:r>
              <a:rPr lang="en-US" dirty="0" smtClean="0"/>
              <a:t>investigation of a surge in light truck tires imported from China </a:t>
            </a:r>
            <a:r>
              <a:rPr lang="en-US" dirty="0"/>
              <a:t>under Section 421 of the Trade Act of </a:t>
            </a:r>
            <a:r>
              <a:rPr lang="en-US" dirty="0" smtClean="0"/>
              <a:t>1974</a:t>
            </a:r>
          </a:p>
          <a:p>
            <a:pPr eaLnBrk="1" fontAlgn="auto" hangingPunct="1">
              <a:spcBef>
                <a:spcPts val="1200"/>
              </a:spcBef>
              <a:spcAft>
                <a:spcPts val="0"/>
              </a:spcAft>
              <a:buFont typeface="Arial"/>
              <a:buChar char="•"/>
              <a:defRPr/>
            </a:pPr>
            <a:r>
              <a:rPr lang="en-US" dirty="0" smtClean="0"/>
              <a:t>Obama raised the 4</a:t>
            </a:r>
            <a:r>
              <a:rPr lang="en-US" dirty="0"/>
              <a:t>%</a:t>
            </a:r>
            <a:r>
              <a:rPr lang="en-US" dirty="0" smtClean="0"/>
              <a:t> </a:t>
            </a:r>
            <a:r>
              <a:rPr lang="en-US" dirty="0"/>
              <a:t>tariff on </a:t>
            </a:r>
            <a:r>
              <a:rPr lang="en-US" dirty="0" smtClean="0"/>
              <a:t>tire imports from China </a:t>
            </a:r>
            <a:r>
              <a:rPr lang="en-US" dirty="0"/>
              <a:t>to </a:t>
            </a:r>
            <a:r>
              <a:rPr lang="en-US" dirty="0" smtClean="0"/>
              <a:t>35% </a:t>
            </a:r>
          </a:p>
          <a:p>
            <a:pPr eaLnBrk="1" fontAlgn="auto" hangingPunct="1">
              <a:spcBef>
                <a:spcPts val="1200"/>
              </a:spcBef>
              <a:spcAft>
                <a:spcPts val="0"/>
              </a:spcAft>
              <a:buFont typeface="Arial"/>
              <a:buChar char="•"/>
              <a:defRPr/>
            </a:pPr>
            <a:r>
              <a:rPr lang="en-US" dirty="0" smtClean="0"/>
              <a:t>China objected to tariff increase at WTO</a:t>
            </a:r>
          </a:p>
          <a:p>
            <a:pPr eaLnBrk="1" fontAlgn="auto" hangingPunct="1">
              <a:spcBef>
                <a:spcPts val="1200"/>
              </a:spcBef>
              <a:spcAft>
                <a:spcPts val="0"/>
              </a:spcAft>
              <a:buFont typeface="Arial"/>
              <a:buChar char="•"/>
              <a:defRPr/>
            </a:pPr>
            <a:r>
              <a:rPr lang="en-US" dirty="0" smtClean="0"/>
              <a:t>In 2011 a </a:t>
            </a:r>
            <a:r>
              <a:rPr lang="en-US" dirty="0"/>
              <a:t>WTO appellate body upheld President</a:t>
            </a:r>
            <a:r>
              <a:rPr lang="en-US" dirty="0" smtClean="0"/>
              <a:t> Obama's 2009 decision to </a:t>
            </a:r>
            <a:r>
              <a:rPr lang="en-US" dirty="0"/>
              <a:t>impose </a:t>
            </a:r>
            <a:r>
              <a:rPr lang="en-US" dirty="0" smtClean="0"/>
              <a:t>emergency </a:t>
            </a:r>
            <a:r>
              <a:rPr lang="en-US" dirty="0"/>
              <a:t>restrictions on imports of tires from China for three </a:t>
            </a:r>
            <a:r>
              <a:rPr lang="en-US" dirty="0" smtClean="0"/>
              <a:t>years</a:t>
            </a:r>
          </a:p>
          <a:p>
            <a:pPr eaLnBrk="1" fontAlgn="auto" hangingPunct="1">
              <a:spcBef>
                <a:spcPts val="1200"/>
              </a:spcBef>
              <a:spcAft>
                <a:spcPts val="0"/>
              </a:spcAft>
              <a:buFont typeface="Arial"/>
              <a:buChar char="•"/>
              <a:defRPr/>
            </a:pPr>
            <a:r>
              <a:rPr lang="en-US" dirty="0" smtClean="0"/>
              <a:t>In 2013, Section 421 provisions against China will expire</a:t>
            </a:r>
            <a:endParaRPr lang="en-US" dirty="0"/>
          </a:p>
        </p:txBody>
      </p:sp>
      <p:sp>
        <p:nvSpPr>
          <p:cNvPr id="36867"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36868" name="Slide Number Placeholder 6"/>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CF383CC-8362-4970-95BB-E9336B18A57B}" type="slidenum">
              <a:rPr lang="en-US"/>
              <a:pPr fontAlgn="base">
                <a:spcBef>
                  <a:spcPct val="0"/>
                </a:spcBef>
                <a:spcAft>
                  <a:spcPct val="0"/>
                </a:spcAft>
                <a:defRPr/>
              </a:pPr>
              <a:t>9</a:t>
            </a:fld>
            <a:endParaRPr lang="en-US"/>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7620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prstClr val="white"/>
                </a:solidFill>
              </a:rPr>
              <a:t>             </a:t>
            </a:r>
          </a:p>
        </p:txBody>
      </p:sp>
      <p:sp>
        <p:nvSpPr>
          <p:cNvPr id="9" name="Title 8"/>
          <p:cNvSpPr>
            <a:spLocks noGrp="1"/>
          </p:cNvSpPr>
          <p:nvPr>
            <p:ph type="title"/>
          </p:nvPr>
        </p:nvSpPr>
        <p:spPr>
          <a:xfrm>
            <a:off x="3124200" y="2133600"/>
            <a:ext cx="4648200" cy="1825625"/>
          </a:xfrm>
        </p:spPr>
        <p:txBody>
          <a:bodyPr rtlCol="0">
            <a:noAutofit/>
          </a:bodyPr>
          <a:lstStyle/>
          <a:p>
            <a:pPr algn="l" eaLnBrk="1" fontAlgn="auto" hangingPunct="1">
              <a:spcBef>
                <a:spcPts val="0"/>
              </a:spcBef>
              <a:spcAft>
                <a:spcPts val="0"/>
              </a:spcAft>
              <a:defRPr/>
            </a:pPr>
            <a:r>
              <a:rPr lang="en-US" sz="4000" dirty="0" smtClean="0">
                <a:ea typeface="+mn-ea"/>
                <a:cs typeface="+mn-cs"/>
              </a:rPr>
              <a:t>Major Subsidy Programs Around the World</a:t>
            </a:r>
            <a:endParaRPr lang="en-US" sz="4000" dirty="0">
              <a:ea typeface="+mn-ea"/>
              <a:cs typeface="+mn-cs"/>
            </a:endParaRPr>
          </a:p>
        </p:txBody>
      </p:sp>
      <p:sp>
        <p:nvSpPr>
          <p:cNvPr id="38917" name="Footer Placeholder 2"/>
          <p:cNvSpPr>
            <a:spLocks noGrp="1"/>
          </p:cNvSpPr>
          <p:nvPr>
            <p:ph type="ftr" sz="quarter" idx="4294967295"/>
          </p:nvPr>
        </p:nvSpPr>
        <p:spPr bwMode="auto">
          <a:xfrm>
            <a:off x="7239000" y="6019800"/>
            <a:ext cx="1446213"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3"/>
          <p:cNvSpPr>
            <a:spLocks noGrp="1"/>
          </p:cNvSpPr>
          <p:nvPr>
            <p:ph type="title"/>
          </p:nvPr>
        </p:nvSpPr>
        <p:spPr/>
        <p:txBody>
          <a:bodyPr/>
          <a:lstStyle/>
          <a:p>
            <a:pPr eaLnBrk="1" hangingPunct="1"/>
            <a:r>
              <a:rPr lang="en-US" smtClean="0"/>
              <a:t>Major Subsidy Programs EU</a:t>
            </a:r>
          </a:p>
        </p:txBody>
      </p:sp>
      <p:sp>
        <p:nvSpPr>
          <p:cNvPr id="40962" name="Content Placeholder 4"/>
          <p:cNvSpPr>
            <a:spLocks noGrp="1"/>
          </p:cNvSpPr>
          <p:nvPr>
            <p:ph sz="half" idx="1"/>
          </p:nvPr>
        </p:nvSpPr>
        <p:spPr>
          <a:xfrm>
            <a:off x="741363" y="2784475"/>
            <a:ext cx="3767137" cy="3252788"/>
          </a:xfrm>
        </p:spPr>
        <p:txBody>
          <a:bodyPr/>
          <a:lstStyle/>
          <a:p>
            <a:pPr marL="0" indent="0" eaLnBrk="1" hangingPunct="1">
              <a:buFont typeface="Arial" charset="0"/>
              <a:buNone/>
            </a:pPr>
            <a:r>
              <a:rPr lang="en-US" sz="3000" smtClean="0"/>
              <a:t>EU – Feed-in tariffs, investment subsidies, and tax incentives</a:t>
            </a:r>
          </a:p>
        </p:txBody>
      </p:sp>
      <p:sp>
        <p:nvSpPr>
          <p:cNvPr id="40963" name="Footer Placeholder 2"/>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40964" name="Slide Number Placeholder 8"/>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B5B1037-EB27-447B-88D0-CB4C1ABF2D20}" type="slidenum">
              <a:rPr lang="en-US"/>
              <a:pPr fontAlgn="base">
                <a:spcBef>
                  <a:spcPct val="0"/>
                </a:spcBef>
                <a:spcAft>
                  <a:spcPct val="0"/>
                </a:spcAft>
                <a:defRPr/>
              </a:pPr>
              <a:t>11</a:t>
            </a:fld>
            <a:endParaRPr lang="en-US"/>
          </a:p>
        </p:txBody>
      </p:sp>
      <p:pic>
        <p:nvPicPr>
          <p:cNvPr id="40965" name="Picture 13" descr="europa_flag_map_stars.jpg"/>
          <p:cNvPicPr>
            <a:picLocks noChangeAspect="1"/>
          </p:cNvPicPr>
          <p:nvPr/>
        </p:nvPicPr>
        <p:blipFill>
          <a:blip r:embed="rId3"/>
          <a:srcRect/>
          <a:stretch>
            <a:fillRect/>
          </a:stretch>
        </p:blipFill>
        <p:spPr bwMode="auto">
          <a:xfrm>
            <a:off x="4724400" y="2743200"/>
            <a:ext cx="4191000" cy="3179763"/>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eaLnBrk="1" hangingPunct="1"/>
            <a:r>
              <a:rPr lang="en-US" smtClean="0"/>
              <a:t>Germany</a:t>
            </a:r>
          </a:p>
        </p:txBody>
      </p:sp>
      <p:sp>
        <p:nvSpPr>
          <p:cNvPr id="43010"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43011" name="Slide Number Placeholder 9"/>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C8EB27-2556-4CFF-B063-525770201C4C}" type="slidenum">
              <a:rPr lang="en-US"/>
              <a:pPr fontAlgn="base">
                <a:spcBef>
                  <a:spcPct val="0"/>
                </a:spcBef>
                <a:spcAft>
                  <a:spcPct val="0"/>
                </a:spcAft>
                <a:defRPr/>
              </a:pPr>
              <a:t>12</a:t>
            </a:fld>
            <a:endParaRPr lang="en-US"/>
          </a:p>
        </p:txBody>
      </p:sp>
      <p:pic>
        <p:nvPicPr>
          <p:cNvPr id="43012" name="Picture 7" descr="旗は-nb15919.jpg"/>
          <p:cNvPicPr>
            <a:picLocks noChangeAspect="1"/>
          </p:cNvPicPr>
          <p:nvPr/>
        </p:nvPicPr>
        <p:blipFill>
          <a:blip r:embed="rId3"/>
          <a:srcRect/>
          <a:stretch>
            <a:fillRect/>
          </a:stretch>
        </p:blipFill>
        <p:spPr bwMode="auto">
          <a:xfrm>
            <a:off x="457200" y="2667000"/>
            <a:ext cx="3656013" cy="3716338"/>
          </a:xfrm>
          <a:prstGeom prst="rect">
            <a:avLst/>
          </a:prstGeom>
          <a:noFill/>
          <a:ln w="9525">
            <a:noFill/>
            <a:miter lim="800000"/>
            <a:headEnd/>
            <a:tailEnd/>
          </a:ln>
        </p:spPr>
      </p:pic>
      <p:pic>
        <p:nvPicPr>
          <p:cNvPr id="43013" name="Picture 8" descr="Windturbines_row_BMU.jpg"/>
          <p:cNvPicPr>
            <a:picLocks noChangeAspect="1"/>
          </p:cNvPicPr>
          <p:nvPr/>
        </p:nvPicPr>
        <p:blipFill>
          <a:blip r:embed="rId4"/>
          <a:srcRect/>
          <a:stretch>
            <a:fillRect/>
          </a:stretch>
        </p:blipFill>
        <p:spPr bwMode="auto">
          <a:xfrm>
            <a:off x="4786313" y="2667000"/>
            <a:ext cx="3663950" cy="3716338"/>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3"/>
          <p:cNvSpPr>
            <a:spLocks noGrp="1"/>
          </p:cNvSpPr>
          <p:nvPr>
            <p:ph type="title"/>
          </p:nvPr>
        </p:nvSpPr>
        <p:spPr/>
        <p:txBody>
          <a:bodyPr/>
          <a:lstStyle/>
          <a:p>
            <a:pPr eaLnBrk="1" hangingPunct="1"/>
            <a:r>
              <a:rPr lang="en-US" smtClean="0"/>
              <a:t>Major Subsidy Programs U.S.</a:t>
            </a:r>
          </a:p>
        </p:txBody>
      </p:sp>
      <p:sp>
        <p:nvSpPr>
          <p:cNvPr id="45058" name="Content Placeholder 4"/>
          <p:cNvSpPr>
            <a:spLocks noGrp="1"/>
          </p:cNvSpPr>
          <p:nvPr>
            <p:ph sz="half" idx="1"/>
          </p:nvPr>
        </p:nvSpPr>
        <p:spPr>
          <a:xfrm>
            <a:off x="741363" y="2784475"/>
            <a:ext cx="3767137" cy="3252788"/>
          </a:xfrm>
        </p:spPr>
        <p:txBody>
          <a:bodyPr/>
          <a:lstStyle/>
          <a:p>
            <a:pPr marL="0" indent="0" eaLnBrk="1" hangingPunct="1">
              <a:buFont typeface="Arial" charset="0"/>
              <a:buNone/>
            </a:pPr>
            <a:r>
              <a:rPr lang="en-US" sz="3000" smtClean="0"/>
              <a:t>U.S. –  tax incentives, subsidies, and grants</a:t>
            </a:r>
          </a:p>
        </p:txBody>
      </p:sp>
      <p:sp>
        <p:nvSpPr>
          <p:cNvPr id="45059" name="Footer Placeholder 6"/>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45060" name="Slide Number Placeholder 9"/>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0CC082E-D8BD-4695-8B2A-F8D9F162FF61}" type="slidenum">
              <a:rPr lang="en-US"/>
              <a:pPr fontAlgn="base">
                <a:spcBef>
                  <a:spcPct val="0"/>
                </a:spcBef>
                <a:spcAft>
                  <a:spcPct val="0"/>
                </a:spcAft>
                <a:defRPr/>
              </a:pPr>
              <a:t>13</a:t>
            </a:fld>
            <a:endParaRPr lang="en-US"/>
          </a:p>
        </p:txBody>
      </p:sp>
      <p:pic>
        <p:nvPicPr>
          <p:cNvPr id="45061" name="Picture 1" descr="usa-flag-inside-map.jpg"/>
          <p:cNvPicPr>
            <a:picLocks noChangeAspect="1"/>
          </p:cNvPicPr>
          <p:nvPr/>
        </p:nvPicPr>
        <p:blipFill>
          <a:blip r:embed="rId3"/>
          <a:srcRect/>
          <a:stretch>
            <a:fillRect/>
          </a:stretch>
        </p:blipFill>
        <p:spPr bwMode="auto">
          <a:xfrm>
            <a:off x="4648200" y="2895600"/>
            <a:ext cx="4191000" cy="2633663"/>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State Specific – Massachusetts</a:t>
            </a:r>
            <a:endParaRPr lang="en-US" dirty="0"/>
          </a:p>
        </p:txBody>
      </p:sp>
      <p:sp>
        <p:nvSpPr>
          <p:cNvPr id="47106" name="Footer Placeholder 3"/>
          <p:cNvSpPr>
            <a:spLocks noGrp="1"/>
          </p:cNvSpPr>
          <p:nvPr>
            <p:ph type="ftr" sz="quarter" idx="11"/>
          </p:nvPr>
        </p:nvSpPr>
        <p:spPr bwMode="auto">
          <a:xfrm>
            <a:off x="228600" y="6248400"/>
            <a:ext cx="3786188"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47107" name="Slide Number Placeholder 9"/>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C6AC6B0-6C32-4B37-A80B-79BB29971128}" type="slidenum">
              <a:rPr lang="en-US"/>
              <a:pPr fontAlgn="base">
                <a:spcBef>
                  <a:spcPct val="0"/>
                </a:spcBef>
                <a:spcAft>
                  <a:spcPct val="0"/>
                </a:spcAft>
                <a:defRPr/>
              </a:pPr>
              <a:t>14</a:t>
            </a:fld>
            <a:endParaRPr lang="en-US"/>
          </a:p>
        </p:txBody>
      </p:sp>
      <p:pic>
        <p:nvPicPr>
          <p:cNvPr id="47108" name="Picture 4" descr="MA_Map.gif"/>
          <p:cNvPicPr>
            <a:picLocks noChangeAspect="1"/>
          </p:cNvPicPr>
          <p:nvPr/>
        </p:nvPicPr>
        <p:blipFill>
          <a:blip r:embed="rId3"/>
          <a:srcRect/>
          <a:stretch>
            <a:fillRect/>
          </a:stretch>
        </p:blipFill>
        <p:spPr bwMode="auto">
          <a:xfrm>
            <a:off x="381000" y="2819400"/>
            <a:ext cx="3671888" cy="3138488"/>
          </a:xfrm>
          <a:prstGeom prst="rect">
            <a:avLst/>
          </a:prstGeom>
          <a:noFill/>
          <a:ln w="9525">
            <a:noFill/>
            <a:miter lim="800000"/>
            <a:headEnd/>
            <a:tailEnd/>
          </a:ln>
        </p:spPr>
      </p:pic>
      <p:pic>
        <p:nvPicPr>
          <p:cNvPr id="47109" name="Picture 5" descr="3-28-11-grainger-plant.jpg"/>
          <p:cNvPicPr>
            <a:picLocks noChangeAspect="1"/>
          </p:cNvPicPr>
          <p:nvPr/>
        </p:nvPicPr>
        <p:blipFill>
          <a:blip r:embed="rId4"/>
          <a:srcRect/>
          <a:stretch>
            <a:fillRect/>
          </a:stretch>
        </p:blipFill>
        <p:spPr bwMode="auto">
          <a:xfrm>
            <a:off x="5022850" y="2819400"/>
            <a:ext cx="3663950" cy="3138488"/>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rtlCol="0">
            <a:normAutofit fontScale="90000"/>
          </a:bodyPr>
          <a:lstStyle/>
          <a:p>
            <a:pPr eaLnBrk="1" fontAlgn="auto" hangingPunct="1">
              <a:spcAft>
                <a:spcPts val="0"/>
              </a:spcAft>
              <a:defRPr/>
            </a:pPr>
            <a:r>
              <a:rPr lang="en-US" dirty="0" smtClean="0"/>
              <a:t>Major Subsidy Programs China</a:t>
            </a:r>
            <a:endParaRPr lang="en-US" dirty="0"/>
          </a:p>
        </p:txBody>
      </p:sp>
      <p:sp>
        <p:nvSpPr>
          <p:cNvPr id="5" name="Content Placeholder 4"/>
          <p:cNvSpPr>
            <a:spLocks noGrp="1"/>
          </p:cNvSpPr>
          <p:nvPr>
            <p:ph sz="half" idx="1"/>
          </p:nvPr>
        </p:nvSpPr>
        <p:spPr>
          <a:xfrm>
            <a:off x="741363" y="2784475"/>
            <a:ext cx="3767137" cy="3252788"/>
          </a:xfrm>
        </p:spPr>
        <p:txBody>
          <a:bodyPr rtlCol="0">
            <a:normAutofit fontScale="77500" lnSpcReduction="20000"/>
          </a:bodyPr>
          <a:lstStyle/>
          <a:p>
            <a:pPr marL="0" indent="0" eaLnBrk="1" fontAlgn="auto" hangingPunct="1">
              <a:spcAft>
                <a:spcPts val="0"/>
              </a:spcAft>
              <a:buFont typeface="Arial"/>
              <a:buNone/>
              <a:defRPr/>
            </a:pPr>
            <a:r>
              <a:rPr lang="en-US" sz="3000" dirty="0" smtClean="0"/>
              <a:t>China – provides a wide range of subsidies, provision of land at no cost, R&amp;D grants, factory construction incentives, advantageous financing, fixed feed-in tariffs, and local content requirements</a:t>
            </a:r>
          </a:p>
        </p:txBody>
      </p:sp>
      <p:sp>
        <p:nvSpPr>
          <p:cNvPr id="49155" name="Footer Placeholder 6"/>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49156" name="Slide Number Placeholder 9"/>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EF4EB1-3E9C-4419-8077-27D5F43F94B4}" type="slidenum">
              <a:rPr lang="en-US"/>
              <a:pPr fontAlgn="base">
                <a:spcBef>
                  <a:spcPct val="0"/>
                </a:spcBef>
                <a:spcAft>
                  <a:spcPct val="0"/>
                </a:spcAft>
                <a:defRPr/>
              </a:pPr>
              <a:t>15</a:t>
            </a:fld>
            <a:endParaRPr lang="en-US"/>
          </a:p>
        </p:txBody>
      </p:sp>
      <p:pic>
        <p:nvPicPr>
          <p:cNvPr id="49157" name="Picture 1" descr="chinamour.gif"/>
          <p:cNvPicPr>
            <a:picLocks noChangeAspect="1"/>
          </p:cNvPicPr>
          <p:nvPr/>
        </p:nvPicPr>
        <p:blipFill>
          <a:blip r:embed="rId3"/>
          <a:srcRect/>
          <a:stretch>
            <a:fillRect/>
          </a:stretch>
        </p:blipFill>
        <p:spPr bwMode="auto">
          <a:xfrm>
            <a:off x="4419600" y="2743200"/>
            <a:ext cx="4516438" cy="348615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eaLnBrk="1" hangingPunct="1"/>
            <a:r>
              <a:rPr lang="en-US" smtClean="0"/>
              <a:t>China</a:t>
            </a:r>
          </a:p>
        </p:txBody>
      </p:sp>
      <p:sp>
        <p:nvSpPr>
          <p:cNvPr id="51202" name="Content Placeholder 2"/>
          <p:cNvSpPr>
            <a:spLocks noGrp="1"/>
          </p:cNvSpPr>
          <p:nvPr>
            <p:ph sz="half" idx="1"/>
          </p:nvPr>
        </p:nvSpPr>
        <p:spPr>
          <a:xfrm>
            <a:off x="741363" y="2784475"/>
            <a:ext cx="3767137" cy="3252788"/>
          </a:xfrm>
        </p:spPr>
        <p:txBody>
          <a:bodyPr/>
          <a:lstStyle/>
          <a:p>
            <a:pPr eaLnBrk="1" hangingPunct="1"/>
            <a:r>
              <a:rPr lang="en-US" smtClean="0"/>
              <a:t>History</a:t>
            </a:r>
          </a:p>
          <a:p>
            <a:pPr eaLnBrk="1" hangingPunct="1"/>
            <a:r>
              <a:rPr lang="en-US" smtClean="0"/>
              <a:t>2005 – Renewable Energy Law</a:t>
            </a:r>
          </a:p>
          <a:p>
            <a:pPr eaLnBrk="1" hangingPunct="1"/>
            <a:r>
              <a:rPr lang="en-US" smtClean="0"/>
              <a:t>2010 – National Energy Commission (NEC) created</a:t>
            </a:r>
          </a:p>
          <a:p>
            <a:pPr eaLnBrk="1" hangingPunct="1"/>
            <a:r>
              <a:rPr lang="en-US" smtClean="0"/>
              <a:t>Currently the global leader in renewable energy</a:t>
            </a:r>
          </a:p>
        </p:txBody>
      </p:sp>
      <p:sp>
        <p:nvSpPr>
          <p:cNvPr id="51203" name="Footer Placeholder 7"/>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51204" name="Slide Number Placeholder 10"/>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879F544-4385-4115-9418-0C235666C2EF}" type="slidenum">
              <a:rPr lang="en-US"/>
              <a:pPr fontAlgn="base">
                <a:spcBef>
                  <a:spcPct val="0"/>
                </a:spcBef>
                <a:spcAft>
                  <a:spcPct val="0"/>
                </a:spcAft>
                <a:defRPr/>
              </a:pPr>
              <a:t>16</a:t>
            </a:fld>
            <a:endParaRPr lang="en-US"/>
          </a:p>
        </p:txBody>
      </p:sp>
      <p:pic>
        <p:nvPicPr>
          <p:cNvPr id="51205" name="Picture 4" descr="460dab.jpg"/>
          <p:cNvPicPr>
            <a:picLocks noChangeAspect="1"/>
          </p:cNvPicPr>
          <p:nvPr/>
        </p:nvPicPr>
        <p:blipFill>
          <a:blip r:embed="rId3"/>
          <a:srcRect/>
          <a:stretch>
            <a:fillRect/>
          </a:stretch>
        </p:blipFill>
        <p:spPr bwMode="auto">
          <a:xfrm>
            <a:off x="4648200" y="2895600"/>
            <a:ext cx="4191000" cy="2514600"/>
          </a:xfrm>
          <a:prstGeom prst="rect">
            <a:avLst/>
          </a:prstGeom>
          <a:noFill/>
          <a:ln w="9525">
            <a:noFill/>
            <a:miter lim="800000"/>
            <a:headEnd/>
            <a:tailEnd/>
          </a:ln>
        </p:spPr>
      </p:pic>
      <p:sp>
        <p:nvSpPr>
          <p:cNvPr id="51206" name="TextBox 5"/>
          <p:cNvSpPr txBox="1">
            <a:spLocks noChangeArrowheads="1"/>
          </p:cNvSpPr>
          <p:nvPr/>
        </p:nvSpPr>
        <p:spPr bwMode="auto">
          <a:xfrm>
            <a:off x="4648200" y="4267200"/>
            <a:ext cx="4191000" cy="1754188"/>
          </a:xfrm>
          <a:prstGeom prst="rect">
            <a:avLst/>
          </a:prstGeom>
          <a:noFill/>
          <a:ln w="9525">
            <a:noFill/>
            <a:miter lim="800000"/>
            <a:headEnd/>
            <a:tailEnd/>
          </a:ln>
        </p:spPr>
        <p:txBody>
          <a:bodyPr>
            <a:spAutoFit/>
          </a:bodyPr>
          <a:lstStyle/>
          <a:p>
            <a:endParaRPr lang="en-US">
              <a:latin typeface="Calisto MT" pitchFamily="18" charset="0"/>
            </a:endParaRPr>
          </a:p>
          <a:p>
            <a:endParaRPr lang="en-US">
              <a:latin typeface="Calisto MT" pitchFamily="18" charset="0"/>
            </a:endParaRPr>
          </a:p>
          <a:p>
            <a:endParaRPr lang="en-US">
              <a:latin typeface="Calisto MT" pitchFamily="18" charset="0"/>
            </a:endParaRPr>
          </a:p>
          <a:p>
            <a:endParaRPr lang="en-US">
              <a:latin typeface="Calisto MT" pitchFamily="18" charset="0"/>
            </a:endParaRPr>
          </a:p>
          <a:p>
            <a:r>
              <a:rPr lang="en-US">
                <a:solidFill>
                  <a:schemeClr val="tx2"/>
                </a:solidFill>
                <a:latin typeface="Calisto MT" pitchFamily="18" charset="0"/>
              </a:rPr>
              <a:t>Chinese offshore wind farm completed in 2009 </a:t>
            </a:r>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3600" dirty="0" smtClean="0"/>
              <a:t>China’s “Potential” WTO violations triggering criticism and/or complaints</a:t>
            </a:r>
            <a:endParaRPr lang="en-US" sz="3600" dirty="0"/>
          </a:p>
        </p:txBody>
      </p:sp>
      <p:sp>
        <p:nvSpPr>
          <p:cNvPr id="3" name="Content Placeholder 2"/>
          <p:cNvSpPr>
            <a:spLocks noGrp="1"/>
          </p:cNvSpPr>
          <p:nvPr>
            <p:ph sz="half" idx="1"/>
          </p:nvPr>
        </p:nvSpPr>
        <p:spPr>
          <a:xfrm>
            <a:off x="741363" y="2784475"/>
            <a:ext cx="3767137" cy="3252788"/>
          </a:xfrm>
        </p:spPr>
        <p:txBody>
          <a:bodyPr rtlCol="0">
            <a:normAutofit/>
          </a:bodyPr>
          <a:lstStyle/>
          <a:p>
            <a:pPr marL="514350" indent="-514350" eaLnBrk="1" fontAlgn="auto" hangingPunct="1">
              <a:spcBef>
                <a:spcPts val="1200"/>
              </a:spcBef>
              <a:spcAft>
                <a:spcPts val="0"/>
              </a:spcAft>
              <a:buFont typeface="+mj-lt"/>
              <a:buAutoNum type="arabicPeriod"/>
              <a:defRPr/>
            </a:pPr>
            <a:r>
              <a:rPr lang="en-US" b="1" dirty="0"/>
              <a:t>Subsidies &amp; </a:t>
            </a:r>
            <a:r>
              <a:rPr lang="en-US" b="1" dirty="0" smtClean="0"/>
              <a:t>Dumping</a:t>
            </a:r>
            <a:endParaRPr lang="en-US" b="1" dirty="0"/>
          </a:p>
          <a:p>
            <a:pPr marL="514350" indent="-514350" eaLnBrk="1" fontAlgn="auto" hangingPunct="1">
              <a:spcBef>
                <a:spcPts val="1200"/>
              </a:spcBef>
              <a:spcAft>
                <a:spcPts val="0"/>
              </a:spcAft>
              <a:buFont typeface="+mj-lt"/>
              <a:buAutoNum type="arabicPeriod"/>
              <a:defRPr/>
            </a:pPr>
            <a:r>
              <a:rPr lang="en-US" dirty="0"/>
              <a:t>Currency </a:t>
            </a:r>
            <a:r>
              <a:rPr lang="en-US" dirty="0" smtClean="0"/>
              <a:t>Manipulation</a:t>
            </a:r>
          </a:p>
          <a:p>
            <a:pPr marL="514350" indent="-514350" eaLnBrk="1" fontAlgn="auto" hangingPunct="1">
              <a:spcBef>
                <a:spcPts val="1200"/>
              </a:spcBef>
              <a:spcAft>
                <a:spcPts val="0"/>
              </a:spcAft>
              <a:buFont typeface="+mj-lt"/>
              <a:buAutoNum type="arabicPeriod"/>
              <a:defRPr/>
            </a:pPr>
            <a:r>
              <a:rPr lang="en-US" dirty="0" smtClean="0"/>
              <a:t>Export </a:t>
            </a:r>
            <a:r>
              <a:rPr lang="en-US" dirty="0"/>
              <a:t>Controls</a:t>
            </a:r>
          </a:p>
          <a:p>
            <a:pPr marL="514350" indent="-514350" eaLnBrk="1" fontAlgn="auto" hangingPunct="1">
              <a:spcBef>
                <a:spcPts val="1200"/>
              </a:spcBef>
              <a:spcAft>
                <a:spcPts val="0"/>
              </a:spcAft>
              <a:buFont typeface="+mj-lt"/>
              <a:buAutoNum type="arabicPeriod"/>
              <a:defRPr/>
            </a:pPr>
            <a:r>
              <a:rPr lang="en-US" dirty="0" smtClean="0"/>
              <a:t>Technology Transfer requirements</a:t>
            </a:r>
            <a:endParaRPr lang="en-US" dirty="0"/>
          </a:p>
          <a:p>
            <a:pPr marL="514350" indent="-514350" eaLnBrk="1" fontAlgn="auto" hangingPunct="1">
              <a:spcBef>
                <a:spcPts val="1200"/>
              </a:spcBef>
              <a:spcAft>
                <a:spcPts val="0"/>
              </a:spcAft>
              <a:buFont typeface="+mj-lt"/>
              <a:buAutoNum type="arabicPeriod"/>
              <a:defRPr/>
            </a:pPr>
            <a:r>
              <a:rPr lang="en-US" dirty="0"/>
              <a:t>Intellectual Property Rights </a:t>
            </a:r>
            <a:r>
              <a:rPr lang="en-US" dirty="0" smtClean="0"/>
              <a:t>violations</a:t>
            </a:r>
            <a:endParaRPr lang="en-US" dirty="0"/>
          </a:p>
          <a:p>
            <a:pPr eaLnBrk="1" fontAlgn="auto" hangingPunct="1">
              <a:spcAft>
                <a:spcPts val="0"/>
              </a:spcAft>
              <a:buFont typeface="Arial"/>
              <a:buChar char="•"/>
              <a:defRPr/>
            </a:pPr>
            <a:endParaRPr lang="en-US" dirty="0"/>
          </a:p>
        </p:txBody>
      </p:sp>
      <p:sp>
        <p:nvSpPr>
          <p:cNvPr id="53251" name="Footer Placeholder 5"/>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53252" name="Slide Number Placeholder 8"/>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4AB43B8-F7A1-4CFD-AE90-9E1C5B266811}" type="slidenum">
              <a:rPr lang="en-US"/>
              <a:pPr fontAlgn="base">
                <a:spcBef>
                  <a:spcPct val="0"/>
                </a:spcBef>
                <a:spcAft>
                  <a:spcPct val="0"/>
                </a:spcAft>
                <a:defRPr/>
              </a:pPr>
              <a:t>17</a:t>
            </a:fld>
            <a:endParaRPr lang="en-US"/>
          </a:p>
        </p:txBody>
      </p:sp>
      <p:pic>
        <p:nvPicPr>
          <p:cNvPr id="53253" name="Picture 2" descr="http://en.m4.cn/wp-content/uploads/2011/05/China-US.jpg"/>
          <p:cNvPicPr>
            <a:picLocks noChangeAspect="1" noChangeArrowheads="1"/>
          </p:cNvPicPr>
          <p:nvPr/>
        </p:nvPicPr>
        <p:blipFill>
          <a:blip r:embed="rId3"/>
          <a:srcRect/>
          <a:stretch>
            <a:fillRect/>
          </a:stretch>
        </p:blipFill>
        <p:spPr bwMode="auto">
          <a:xfrm>
            <a:off x="4559300" y="2667000"/>
            <a:ext cx="4281488" cy="30480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pPr eaLnBrk="1" hangingPunct="1"/>
            <a:r>
              <a:rPr lang="en-US" smtClean="0"/>
              <a:t>Wind Tower Trade Coalition</a:t>
            </a:r>
          </a:p>
        </p:txBody>
      </p:sp>
      <p:sp>
        <p:nvSpPr>
          <p:cNvPr id="55298" name="Content Placeholder 2"/>
          <p:cNvSpPr>
            <a:spLocks noGrp="1"/>
          </p:cNvSpPr>
          <p:nvPr>
            <p:ph idx="1"/>
          </p:nvPr>
        </p:nvSpPr>
        <p:spPr/>
        <p:txBody>
          <a:bodyPr/>
          <a:lstStyle/>
          <a:p>
            <a:pPr eaLnBrk="1" hangingPunct="1"/>
            <a:r>
              <a:rPr lang="en-US" smtClean="0"/>
              <a:t>The Wind Tower Trade Coalition initiated a case in December 2011 at the International Trade Commission (ITC) and Department of Commerce (DOC) against wind tower dumping and countervailing duties from China and Vietnam</a:t>
            </a:r>
          </a:p>
          <a:p>
            <a:pPr eaLnBrk="1" hangingPunct="1"/>
            <a:r>
              <a:rPr lang="en-US" smtClean="0"/>
              <a:t>On February 10, 2012 the ITC issued a preliminary finding of a reasonable indication of material injury or threat to the US wind industry</a:t>
            </a:r>
          </a:p>
        </p:txBody>
      </p:sp>
      <p:sp>
        <p:nvSpPr>
          <p:cNvPr id="55299"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55300" name="Slide Number Placeholder 4"/>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1B1B681-1D14-4BC8-A7AF-DCEE2E969C85}" type="slidenum">
              <a:rPr lang="en-US"/>
              <a:pPr fontAlgn="base">
                <a:spcBef>
                  <a:spcPct val="0"/>
                </a:spcBef>
                <a:spcAft>
                  <a:spcPct val="0"/>
                </a:spcAft>
                <a:defRPr/>
              </a:pPr>
              <a:t>18</a:t>
            </a:fld>
            <a:endParaRPr lang="en-US"/>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fontScale="90000"/>
          </a:bodyPr>
          <a:lstStyle/>
          <a:p>
            <a:pPr eaLnBrk="1" fontAlgn="auto" hangingPunct="1">
              <a:spcAft>
                <a:spcPts val="0"/>
              </a:spcAft>
              <a:defRPr/>
            </a:pPr>
            <a:r>
              <a:rPr lang="en-US" dirty="0" smtClean="0"/>
              <a:t>The Solar Panel Industry</a:t>
            </a:r>
            <a:br>
              <a:rPr lang="en-US" dirty="0" smtClean="0"/>
            </a:br>
            <a:r>
              <a:rPr lang="en-US" sz="3100" dirty="0" err="1" smtClean="0"/>
              <a:t>Solyndra</a:t>
            </a:r>
            <a:r>
              <a:rPr lang="en-US" sz="3100" dirty="0" smtClean="0"/>
              <a:t>, Evergreen, </a:t>
            </a:r>
            <a:r>
              <a:rPr lang="en-US" sz="3100" dirty="0" err="1" smtClean="0"/>
              <a:t>SpectraWatt</a:t>
            </a:r>
            <a:endParaRPr lang="en-US" sz="3100" dirty="0"/>
          </a:p>
        </p:txBody>
      </p:sp>
      <p:sp>
        <p:nvSpPr>
          <p:cNvPr id="57346" name="Content Placeholder 1"/>
          <p:cNvSpPr>
            <a:spLocks noGrp="1"/>
          </p:cNvSpPr>
          <p:nvPr>
            <p:ph idx="1"/>
          </p:nvPr>
        </p:nvSpPr>
        <p:spPr>
          <a:xfrm>
            <a:off x="838200" y="2286000"/>
            <a:ext cx="7408863" cy="3048000"/>
          </a:xfrm>
        </p:spPr>
        <p:txBody>
          <a:bodyPr/>
          <a:lstStyle/>
          <a:p>
            <a:pPr marL="0" indent="0" eaLnBrk="1" hangingPunct="1">
              <a:buFont typeface="Arial" charset="0"/>
              <a:buNone/>
            </a:pPr>
            <a:r>
              <a:rPr lang="en-US" sz="1600" smtClean="0"/>
              <a:t>US-China greentech trade friction:</a:t>
            </a:r>
          </a:p>
          <a:p>
            <a:pPr marL="0" indent="0" eaLnBrk="1" hangingPunct="1">
              <a:buFont typeface="Arial" charset="0"/>
              <a:buNone/>
            </a:pPr>
            <a:r>
              <a:rPr lang="en-US" sz="1600" smtClean="0"/>
              <a:t>Solyndra</a:t>
            </a:r>
          </a:p>
          <a:p>
            <a:pPr lvl="1" eaLnBrk="1" hangingPunct="1"/>
            <a:r>
              <a:rPr lang="en-US" sz="1600" smtClean="0"/>
              <a:t>Filed for bankruptcy and laid off 1,100 workers</a:t>
            </a:r>
          </a:p>
          <a:p>
            <a:pPr lvl="1" eaLnBrk="1" hangingPunct="1"/>
            <a:r>
              <a:rPr lang="en-US" sz="1600" smtClean="0"/>
              <a:t>Received $535 million in government loans as part of the 2009 stimulus</a:t>
            </a:r>
          </a:p>
          <a:p>
            <a:pPr marL="0" indent="0" eaLnBrk="1" hangingPunct="1">
              <a:buFont typeface="Arial" charset="0"/>
              <a:buNone/>
            </a:pPr>
            <a:r>
              <a:rPr lang="en-US" sz="1600" smtClean="0"/>
              <a:t>Evergreen</a:t>
            </a:r>
          </a:p>
          <a:p>
            <a:pPr lvl="1" eaLnBrk="1" hangingPunct="1"/>
            <a:r>
              <a:rPr lang="en-US" sz="1600" smtClean="0"/>
              <a:t>Filed for bankruptcy and sold itself at auctions</a:t>
            </a:r>
          </a:p>
          <a:p>
            <a:pPr lvl="1" eaLnBrk="1" hangingPunct="1"/>
            <a:r>
              <a:rPr lang="en-US" sz="1600" smtClean="0"/>
              <a:t>Received $58.6 million in grants, loans, land, and tax incentives in past years from Massachusetts</a:t>
            </a:r>
          </a:p>
          <a:p>
            <a:pPr marL="0" indent="0" eaLnBrk="1" hangingPunct="1">
              <a:buFont typeface="Arial" charset="0"/>
              <a:buNone/>
            </a:pPr>
            <a:r>
              <a:rPr lang="en-US" sz="1600" smtClean="0"/>
              <a:t>SpectraWatt</a:t>
            </a:r>
          </a:p>
          <a:p>
            <a:pPr lvl="1" eaLnBrk="1" hangingPunct="1"/>
            <a:r>
              <a:rPr lang="en-US" sz="1600" smtClean="0"/>
              <a:t>Filed for bankruptcy</a:t>
            </a:r>
          </a:p>
          <a:p>
            <a:pPr lvl="1" eaLnBrk="1" hangingPunct="1"/>
            <a:r>
              <a:rPr lang="en-US" sz="1600" smtClean="0"/>
              <a:t>Auctioned off assets, valued at $33.9 million</a:t>
            </a:r>
          </a:p>
        </p:txBody>
      </p:sp>
      <p:sp>
        <p:nvSpPr>
          <p:cNvPr id="57347" name="Footer Placeholder 5"/>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57348" name="Slide Number Placeholder 8"/>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BDBB03B-C8D1-4065-A9F2-A519B82BD6BF}" type="slidenum">
              <a:rPr lang="en-US"/>
              <a:pPr fontAlgn="base">
                <a:spcBef>
                  <a:spcPct val="0"/>
                </a:spcBef>
                <a:spcAft>
                  <a:spcPct val="0"/>
                </a:spcAft>
                <a:defRPr/>
              </a:pPr>
              <a:t>19</a:t>
            </a:fld>
            <a:endParaRPr lang="en-US"/>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pPr eaLnBrk="1" hangingPunct="1"/>
            <a:r>
              <a:rPr lang="en-US" sz="3200" smtClean="0"/>
              <a:t>How to Define the Solar Industry According to </a:t>
            </a:r>
            <a:r>
              <a:rPr lang="en-US" sz="3200" u="sng" smtClean="0"/>
              <a:t>http://www.seia.org</a:t>
            </a:r>
            <a:r>
              <a:rPr lang="en-US" sz="3200" smtClean="0"/>
              <a:t>/ - U.S. Net Exporter</a:t>
            </a:r>
          </a:p>
        </p:txBody>
      </p:sp>
      <p:sp>
        <p:nvSpPr>
          <p:cNvPr id="59394" name="Footer Placeholder 5"/>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59395" name="Slide Number Placeholder 8"/>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E6A85FD-D40E-4829-9830-CEC6E9CCF52A}" type="slidenum">
              <a:rPr lang="en-US"/>
              <a:pPr fontAlgn="base">
                <a:spcBef>
                  <a:spcPct val="0"/>
                </a:spcBef>
                <a:spcAft>
                  <a:spcPct val="0"/>
                </a:spcAft>
                <a:defRPr/>
              </a:pPr>
              <a:t>20</a:t>
            </a:fld>
            <a:endParaRPr lang="en-US"/>
          </a:p>
        </p:txBody>
      </p:sp>
      <p:pic>
        <p:nvPicPr>
          <p:cNvPr id="59396" name="Picture 2"/>
          <p:cNvPicPr>
            <a:picLocks noChangeAspect="1" noChangeArrowheads="1"/>
          </p:cNvPicPr>
          <p:nvPr/>
        </p:nvPicPr>
        <p:blipFill>
          <a:blip r:embed="rId3"/>
          <a:srcRect/>
          <a:stretch>
            <a:fillRect/>
          </a:stretch>
        </p:blipFill>
        <p:spPr bwMode="auto">
          <a:xfrm>
            <a:off x="1143000" y="2362200"/>
            <a:ext cx="6973888" cy="39624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The Numbers: Looking at the Solar Industry</a:t>
            </a:r>
            <a:endParaRPr lang="en-US" dirty="0"/>
          </a:p>
        </p:txBody>
      </p:sp>
      <p:sp>
        <p:nvSpPr>
          <p:cNvPr id="4" name="Content Placeholder 3"/>
          <p:cNvSpPr>
            <a:spLocks noGrp="1"/>
          </p:cNvSpPr>
          <p:nvPr>
            <p:ph idx="1"/>
          </p:nvPr>
        </p:nvSpPr>
        <p:spPr>
          <a:xfrm>
            <a:off x="990600" y="2514600"/>
            <a:ext cx="7543800" cy="2057400"/>
          </a:xfrm>
        </p:spPr>
        <p:txBody>
          <a:bodyPr rtlCol="0">
            <a:normAutofit lnSpcReduction="10000"/>
          </a:bodyPr>
          <a:lstStyle/>
          <a:p>
            <a:pPr eaLnBrk="1" fontAlgn="auto" hangingPunct="1">
              <a:spcBef>
                <a:spcPts val="1200"/>
              </a:spcBef>
              <a:spcAft>
                <a:spcPts val="0"/>
              </a:spcAft>
              <a:buFont typeface="Arial"/>
              <a:buChar char="•"/>
              <a:defRPr/>
            </a:pPr>
            <a:r>
              <a:rPr lang="en-US" sz="2000" dirty="0" smtClean="0">
                <a:cs typeface="Franklin Gothic Medium"/>
              </a:rPr>
              <a:t>The four basic stages in solar module manufacturing are silicon purification, ingot and water manufacturing, cell production, and module assembly</a:t>
            </a:r>
          </a:p>
          <a:p>
            <a:pPr eaLnBrk="1" fontAlgn="auto" hangingPunct="1">
              <a:spcBef>
                <a:spcPts val="1200"/>
              </a:spcBef>
              <a:spcAft>
                <a:spcPts val="0"/>
              </a:spcAft>
              <a:buFont typeface="Arial"/>
              <a:buChar char="•"/>
              <a:defRPr/>
            </a:pPr>
            <a:r>
              <a:rPr lang="en-US" sz="2000" dirty="0" smtClean="0">
                <a:cs typeface="Franklin Gothic Medium"/>
              </a:rPr>
              <a:t>The two stages China performs, cell production and module assembly, account for 60% of the cost of a module, but 18% of its profit</a:t>
            </a:r>
            <a:endParaRPr lang="en-US" sz="2000" dirty="0">
              <a:cs typeface="Franklin Gothic Medium"/>
            </a:endParaRPr>
          </a:p>
        </p:txBody>
      </p:sp>
      <p:sp>
        <p:nvSpPr>
          <p:cNvPr id="61443"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61444" name="Slide Number Placeholder 1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B0C0F7D-1D8F-4EDF-88A7-6EDF6919D676}" type="slidenum">
              <a:rPr lang="en-US"/>
              <a:pPr fontAlgn="base">
                <a:spcBef>
                  <a:spcPct val="0"/>
                </a:spcBef>
                <a:spcAft>
                  <a:spcPct val="0"/>
                </a:spcAft>
                <a:defRPr/>
              </a:pPr>
              <a:t>21</a:t>
            </a:fld>
            <a:endParaRPr lang="en-US"/>
          </a:p>
        </p:txBody>
      </p:sp>
      <p:graphicFrame>
        <p:nvGraphicFramePr>
          <p:cNvPr id="61466" name="Object 26"/>
          <p:cNvGraphicFramePr>
            <a:graphicFrameLocks/>
          </p:cNvGraphicFramePr>
          <p:nvPr/>
        </p:nvGraphicFramePr>
        <p:xfrm>
          <a:off x="-50800" y="4213225"/>
          <a:ext cx="3149600" cy="2311400"/>
        </p:xfrm>
        <a:graphic>
          <a:graphicData uri="http://schemas.openxmlformats.org/presentationml/2006/ole">
            <p:oleObj spid="_x0000_s61466" r:id="rId4" imgW="3145809" imgH="2310584" progId="Excel.Chart.8">
              <p:embed/>
            </p:oleObj>
          </a:graphicData>
        </a:graphic>
      </p:graphicFrame>
      <p:graphicFrame>
        <p:nvGraphicFramePr>
          <p:cNvPr id="61467" name="Object 27"/>
          <p:cNvGraphicFramePr>
            <a:graphicFrameLocks/>
          </p:cNvGraphicFramePr>
          <p:nvPr/>
        </p:nvGraphicFramePr>
        <p:xfrm>
          <a:off x="2768600" y="4284663"/>
          <a:ext cx="3149600" cy="2235200"/>
        </p:xfrm>
        <a:graphic>
          <a:graphicData uri="http://schemas.openxmlformats.org/presentationml/2006/ole">
            <p:oleObj spid="_x0000_s61467" r:id="rId5" imgW="3151905" imgH="2231329" progId="Excel.Chart.8">
              <p:embed/>
            </p:oleObj>
          </a:graphicData>
        </a:graphic>
      </p:graphicFrame>
      <p:graphicFrame>
        <p:nvGraphicFramePr>
          <p:cNvPr id="61468" name="Object 28"/>
          <p:cNvGraphicFramePr>
            <a:graphicFrameLocks/>
          </p:cNvGraphicFramePr>
          <p:nvPr/>
        </p:nvGraphicFramePr>
        <p:xfrm>
          <a:off x="5651500" y="4221163"/>
          <a:ext cx="3530600" cy="2298700"/>
        </p:xfrm>
        <a:graphic>
          <a:graphicData uri="http://schemas.openxmlformats.org/presentationml/2006/ole">
            <p:oleObj spid="_x0000_s61468" r:id="rId6" imgW="3529890" imgH="2292295" progId="Excel.Chart.8">
              <p:embed/>
            </p:oleObj>
          </a:graphicData>
        </a:graphic>
      </p:graphicFrame>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4"/>
          <p:cNvSpPr>
            <a:spLocks noGrp="1"/>
          </p:cNvSpPr>
          <p:nvPr>
            <p:ph type="title"/>
          </p:nvPr>
        </p:nvSpPr>
        <p:spPr/>
        <p:txBody>
          <a:bodyPr/>
          <a:lstStyle/>
          <a:p>
            <a:pPr eaLnBrk="1" hangingPunct="1"/>
            <a:r>
              <a:rPr lang="en-US" smtClean="0"/>
              <a:t>SolarWorld Case</a:t>
            </a:r>
          </a:p>
        </p:txBody>
      </p:sp>
      <p:sp>
        <p:nvSpPr>
          <p:cNvPr id="63490" name="Content Placeholder 1"/>
          <p:cNvSpPr>
            <a:spLocks noGrp="1"/>
          </p:cNvSpPr>
          <p:nvPr>
            <p:ph idx="1"/>
          </p:nvPr>
        </p:nvSpPr>
        <p:spPr/>
        <p:txBody>
          <a:bodyPr/>
          <a:lstStyle/>
          <a:p>
            <a:pPr eaLnBrk="1" hangingPunct="1">
              <a:spcBef>
                <a:spcPts val="1200"/>
              </a:spcBef>
            </a:pPr>
            <a:r>
              <a:rPr lang="en-US" smtClean="0"/>
              <a:t>SolarWorld initiated a case in October 2011 against Chinese subsidies and dumping in the solar industry</a:t>
            </a:r>
          </a:p>
          <a:p>
            <a:pPr eaLnBrk="1" hangingPunct="1">
              <a:spcBef>
                <a:spcPts val="1200"/>
              </a:spcBef>
            </a:pPr>
            <a:r>
              <a:rPr lang="en-US" smtClean="0"/>
              <a:t>The ITC issued a preliminary finding in December 2011 of a reasonable indication of material injury or threat from Chinese subsidies on cell and panel production</a:t>
            </a:r>
          </a:p>
          <a:p>
            <a:pPr eaLnBrk="1" hangingPunct="1">
              <a:spcBef>
                <a:spcPts val="1200"/>
              </a:spcBef>
            </a:pPr>
            <a:r>
              <a:rPr lang="en-US" smtClean="0"/>
              <a:t>The Chinese exporters are defending themselves and retaliating by initiating an investigation into US dumping of polysilicon</a:t>
            </a:r>
          </a:p>
          <a:p>
            <a:pPr eaLnBrk="1" hangingPunct="1"/>
            <a:endParaRPr lang="en-US" smtClean="0"/>
          </a:p>
          <a:p>
            <a:pPr eaLnBrk="1" hangingPunct="1"/>
            <a:endParaRPr lang="en-US" smtClean="0"/>
          </a:p>
        </p:txBody>
      </p:sp>
      <p:sp>
        <p:nvSpPr>
          <p:cNvPr id="63491" name="Footer Placeholder 2"/>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63492" name="Slide Number Placehold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9F9F874-07CD-454B-A918-60DDC6A986C0}" type="slidenum">
              <a:rPr lang="en-US"/>
              <a:pPr fontAlgn="base">
                <a:spcBef>
                  <a:spcPct val="0"/>
                </a:spcBef>
                <a:spcAft>
                  <a:spcPct val="0"/>
                </a:spcAft>
                <a:defRPr/>
              </a:pPr>
              <a:t>22</a:t>
            </a:fld>
            <a:endParaRPr lang="en-US"/>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4" descr="WTO-Logo303.JPG"/>
          <p:cNvPicPr>
            <a:picLocks noChangeAspect="1"/>
          </p:cNvPicPr>
          <p:nvPr/>
        </p:nvPicPr>
        <p:blipFill>
          <a:blip r:embed="rId3"/>
          <a:srcRect/>
          <a:stretch>
            <a:fillRect/>
          </a:stretch>
        </p:blipFill>
        <p:spPr bwMode="auto">
          <a:xfrm>
            <a:off x="5181600" y="2981325"/>
            <a:ext cx="3584575" cy="2743200"/>
          </a:xfrm>
          <a:prstGeom prst="rect">
            <a:avLst/>
          </a:prstGeom>
          <a:noFill/>
          <a:ln w="9525">
            <a:noFill/>
            <a:miter lim="800000"/>
            <a:headEnd/>
            <a:tailEnd/>
          </a:ln>
        </p:spPr>
      </p:pic>
      <p:sp>
        <p:nvSpPr>
          <p:cNvPr id="4" name="Title 3"/>
          <p:cNvSpPr>
            <a:spLocks noGrp="1"/>
          </p:cNvSpPr>
          <p:nvPr>
            <p:ph type="title"/>
          </p:nvPr>
        </p:nvSpPr>
        <p:spPr/>
        <p:txBody>
          <a:bodyPr rtlCol="0">
            <a:normAutofit fontScale="90000"/>
          </a:bodyPr>
          <a:lstStyle/>
          <a:p>
            <a:pPr eaLnBrk="1" fontAlgn="auto" hangingPunct="1">
              <a:spcAft>
                <a:spcPts val="0"/>
              </a:spcAft>
              <a:defRPr/>
            </a:pPr>
            <a:r>
              <a:rPr lang="en-US" b="1" dirty="0"/>
              <a:t>Actions Against Subsidies Under WTO </a:t>
            </a:r>
            <a:r>
              <a:rPr lang="en-US" b="1" dirty="0" smtClean="0"/>
              <a:t>Rules</a:t>
            </a:r>
            <a:endParaRPr lang="en-US" dirty="0"/>
          </a:p>
        </p:txBody>
      </p:sp>
      <p:sp>
        <p:nvSpPr>
          <p:cNvPr id="7" name="Content Placeholder 6"/>
          <p:cNvSpPr>
            <a:spLocks noGrp="1"/>
          </p:cNvSpPr>
          <p:nvPr>
            <p:ph sz="half" idx="1"/>
          </p:nvPr>
        </p:nvSpPr>
        <p:spPr>
          <a:xfrm>
            <a:off x="741363" y="2784475"/>
            <a:ext cx="3767137" cy="3252788"/>
          </a:xfrm>
        </p:spPr>
        <p:txBody>
          <a:bodyPr rtlCol="0">
            <a:normAutofit fontScale="92500"/>
          </a:bodyPr>
          <a:lstStyle/>
          <a:p>
            <a:pPr eaLnBrk="1" fontAlgn="auto" hangingPunct="1">
              <a:spcAft>
                <a:spcPts val="0"/>
              </a:spcAft>
              <a:buFont typeface="Arial"/>
              <a:buChar char="•"/>
              <a:defRPr/>
            </a:pPr>
            <a:r>
              <a:rPr lang="en-US" dirty="0" smtClean="0"/>
              <a:t>Impose US countervailing </a:t>
            </a:r>
            <a:r>
              <a:rPr lang="en-US" dirty="0"/>
              <a:t>duties </a:t>
            </a:r>
            <a:r>
              <a:rPr lang="en-US" dirty="0" smtClean="0"/>
              <a:t>on </a:t>
            </a:r>
            <a:r>
              <a:rPr lang="en-US" dirty="0"/>
              <a:t>imports </a:t>
            </a:r>
            <a:r>
              <a:rPr lang="en-US" dirty="0" smtClean="0"/>
              <a:t>benefitting </a:t>
            </a:r>
            <a:r>
              <a:rPr lang="en-US" dirty="0"/>
              <a:t>from </a:t>
            </a:r>
            <a:r>
              <a:rPr lang="en-US" dirty="0" smtClean="0"/>
              <a:t>subsidies  </a:t>
            </a:r>
          </a:p>
          <a:p>
            <a:pPr lvl="1" eaLnBrk="1" fontAlgn="auto" hangingPunct="1">
              <a:spcAft>
                <a:spcPts val="0"/>
              </a:spcAft>
              <a:buClr>
                <a:schemeClr val="accent1">
                  <a:lumMod val="60000"/>
                  <a:lumOff val="40000"/>
                </a:schemeClr>
              </a:buClr>
              <a:buFont typeface="Arial"/>
              <a:buChar char="•"/>
              <a:defRPr/>
            </a:pPr>
            <a:r>
              <a:rPr lang="en-US" dirty="0" smtClean="0"/>
              <a:t>The subsidized imports must cause material injury or threat to domestic producers</a:t>
            </a:r>
          </a:p>
          <a:p>
            <a:pPr eaLnBrk="1" fontAlgn="auto" hangingPunct="1">
              <a:spcBef>
                <a:spcPts val="1200"/>
              </a:spcBef>
              <a:spcAft>
                <a:spcPts val="0"/>
              </a:spcAft>
              <a:buFont typeface="Arial"/>
              <a:buChar char="•"/>
              <a:defRPr/>
            </a:pPr>
            <a:r>
              <a:rPr lang="en-US" dirty="0" smtClean="0"/>
              <a:t>Challenging subsidies </a:t>
            </a:r>
            <a:r>
              <a:rPr lang="en-US" dirty="0"/>
              <a:t>in government-to-government action, through the WTO dispute settlement process in </a:t>
            </a:r>
            <a:r>
              <a:rPr lang="en-US" dirty="0" smtClean="0"/>
              <a:t>Geneva</a:t>
            </a:r>
          </a:p>
          <a:p>
            <a:pPr eaLnBrk="1" fontAlgn="auto" hangingPunct="1">
              <a:spcAft>
                <a:spcPts val="0"/>
              </a:spcAft>
              <a:buFont typeface="Arial"/>
              <a:buChar char="•"/>
              <a:defRPr/>
            </a:pPr>
            <a:endParaRPr lang="en-US" dirty="0"/>
          </a:p>
        </p:txBody>
      </p:sp>
      <p:sp>
        <p:nvSpPr>
          <p:cNvPr id="65540" name="Footer Placeholder 2"/>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65541" name="Slide Number Placeholder 9"/>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AE6B8D6-C974-4FA3-8F7B-02672F7EA4BB}" type="slidenum">
              <a:rPr lang="en-US"/>
              <a:pPr fontAlgn="base">
                <a:spcBef>
                  <a:spcPct val="0"/>
                </a:spcBef>
                <a:spcAft>
                  <a:spcPct val="0"/>
                </a:spcAft>
                <a:defRPr/>
              </a:pPr>
              <a:t>23</a:t>
            </a:fld>
            <a:endParaRPr lang="en-US"/>
          </a:p>
        </p:txBody>
      </p:sp>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Other “Potential</a:t>
            </a:r>
            <a:r>
              <a:rPr lang="en-US" dirty="0"/>
              <a:t>” WTO </a:t>
            </a:r>
            <a:r>
              <a:rPr lang="en-US" dirty="0" smtClean="0"/>
              <a:t>violations </a:t>
            </a:r>
            <a:br>
              <a:rPr lang="en-US" dirty="0" smtClean="0"/>
            </a:br>
            <a:r>
              <a:rPr lang="en-US" dirty="0" smtClean="0"/>
              <a:t>of </a:t>
            </a:r>
            <a:r>
              <a:rPr lang="en-US" dirty="0"/>
              <a:t>China</a:t>
            </a:r>
          </a:p>
        </p:txBody>
      </p:sp>
      <p:sp>
        <p:nvSpPr>
          <p:cNvPr id="3" name="Content Placeholder 2"/>
          <p:cNvSpPr>
            <a:spLocks noGrp="1"/>
          </p:cNvSpPr>
          <p:nvPr>
            <p:ph sz="half" idx="1"/>
          </p:nvPr>
        </p:nvSpPr>
        <p:spPr>
          <a:xfrm>
            <a:off x="741363" y="2784475"/>
            <a:ext cx="3767137" cy="3252788"/>
          </a:xfrm>
        </p:spPr>
        <p:txBody>
          <a:bodyPr rtlCol="0">
            <a:normAutofit/>
          </a:bodyPr>
          <a:lstStyle/>
          <a:p>
            <a:pPr marL="514350" indent="-514350" eaLnBrk="1" fontAlgn="auto" hangingPunct="1">
              <a:spcBef>
                <a:spcPts val="1200"/>
              </a:spcBef>
              <a:spcAft>
                <a:spcPts val="0"/>
              </a:spcAft>
              <a:buFont typeface="+mj-lt"/>
              <a:buAutoNum type="arabicPeriod"/>
              <a:defRPr/>
            </a:pPr>
            <a:r>
              <a:rPr lang="en-US" dirty="0"/>
              <a:t>Subsidies &amp; </a:t>
            </a:r>
            <a:r>
              <a:rPr lang="en-US" dirty="0" smtClean="0"/>
              <a:t>Dumping</a:t>
            </a:r>
            <a:endParaRPr lang="en-US" dirty="0"/>
          </a:p>
          <a:p>
            <a:pPr marL="514350" indent="-514350" eaLnBrk="1" fontAlgn="auto" hangingPunct="1">
              <a:spcBef>
                <a:spcPts val="1200"/>
              </a:spcBef>
              <a:spcAft>
                <a:spcPts val="0"/>
              </a:spcAft>
              <a:buFont typeface="+mj-lt"/>
              <a:buAutoNum type="arabicPeriod"/>
              <a:defRPr/>
            </a:pPr>
            <a:r>
              <a:rPr lang="en-US" b="1" dirty="0"/>
              <a:t>Currency </a:t>
            </a:r>
            <a:r>
              <a:rPr lang="en-US" b="1" dirty="0" smtClean="0"/>
              <a:t>Manipulation</a:t>
            </a:r>
          </a:p>
          <a:p>
            <a:pPr marL="514350" indent="-514350" eaLnBrk="1" fontAlgn="auto" hangingPunct="1">
              <a:spcBef>
                <a:spcPts val="1200"/>
              </a:spcBef>
              <a:spcAft>
                <a:spcPts val="0"/>
              </a:spcAft>
              <a:buFont typeface="+mj-lt"/>
              <a:buAutoNum type="arabicPeriod"/>
              <a:defRPr/>
            </a:pPr>
            <a:r>
              <a:rPr lang="en-US" dirty="0" smtClean="0"/>
              <a:t>Export </a:t>
            </a:r>
            <a:r>
              <a:rPr lang="en-US" dirty="0"/>
              <a:t>Controls</a:t>
            </a:r>
          </a:p>
          <a:p>
            <a:pPr marL="514350" indent="-514350" eaLnBrk="1" fontAlgn="auto" hangingPunct="1">
              <a:spcBef>
                <a:spcPts val="1200"/>
              </a:spcBef>
              <a:spcAft>
                <a:spcPts val="0"/>
              </a:spcAft>
              <a:buFont typeface="+mj-lt"/>
              <a:buAutoNum type="arabicPeriod"/>
              <a:defRPr/>
            </a:pPr>
            <a:r>
              <a:rPr lang="en-US" dirty="0" smtClean="0"/>
              <a:t>Technology Transfer Requirements</a:t>
            </a:r>
            <a:endParaRPr lang="en-US" dirty="0"/>
          </a:p>
          <a:p>
            <a:pPr marL="514350" indent="-514350" eaLnBrk="1" fontAlgn="auto" hangingPunct="1">
              <a:spcBef>
                <a:spcPts val="1200"/>
              </a:spcBef>
              <a:spcAft>
                <a:spcPts val="0"/>
              </a:spcAft>
              <a:buFont typeface="+mj-lt"/>
              <a:buAutoNum type="arabicPeriod"/>
              <a:defRPr/>
            </a:pPr>
            <a:r>
              <a:rPr lang="en-US" dirty="0"/>
              <a:t>Intellectual Property Rights </a:t>
            </a:r>
            <a:r>
              <a:rPr lang="en-US" dirty="0" smtClean="0"/>
              <a:t>Violations</a:t>
            </a:r>
            <a:endParaRPr lang="en-US" dirty="0"/>
          </a:p>
          <a:p>
            <a:pPr eaLnBrk="1" fontAlgn="auto" hangingPunct="1">
              <a:spcAft>
                <a:spcPts val="0"/>
              </a:spcAft>
              <a:buFont typeface="Arial"/>
              <a:buChar char="•"/>
              <a:defRPr/>
            </a:pPr>
            <a:endParaRPr lang="en-US" dirty="0"/>
          </a:p>
        </p:txBody>
      </p:sp>
      <p:sp>
        <p:nvSpPr>
          <p:cNvPr id="67587" name="Footer Placeholder 5"/>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67588" name="Slide Number Placeholder 8"/>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51A406D-79A6-43D2-8333-74A295E81D75}" type="slidenum">
              <a:rPr lang="en-US"/>
              <a:pPr fontAlgn="base">
                <a:spcBef>
                  <a:spcPct val="0"/>
                </a:spcBef>
                <a:spcAft>
                  <a:spcPct val="0"/>
                </a:spcAft>
                <a:defRPr/>
              </a:pPr>
              <a:t>24</a:t>
            </a:fld>
            <a:endParaRPr lang="en-US"/>
          </a:p>
        </p:txBody>
      </p:sp>
      <p:pic>
        <p:nvPicPr>
          <p:cNvPr id="67589" name="Picture 2" descr="http://en.m4.cn/wp-content/uploads/2011/05/China-US.jpg"/>
          <p:cNvPicPr>
            <a:picLocks noChangeAspect="1" noChangeArrowheads="1"/>
          </p:cNvPicPr>
          <p:nvPr/>
        </p:nvPicPr>
        <p:blipFill>
          <a:blip r:embed="rId3"/>
          <a:srcRect/>
          <a:stretch>
            <a:fillRect/>
          </a:stretch>
        </p:blipFill>
        <p:spPr bwMode="auto">
          <a:xfrm>
            <a:off x="4559300" y="2667000"/>
            <a:ext cx="4281488" cy="30480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WTO Rules Regarding Currency Manipulation</a:t>
            </a:r>
            <a:endParaRPr lang="en-US" dirty="0"/>
          </a:p>
        </p:txBody>
      </p:sp>
      <p:sp>
        <p:nvSpPr>
          <p:cNvPr id="69634" name="Content Placeholder 5"/>
          <p:cNvSpPr>
            <a:spLocks noGrp="1"/>
          </p:cNvSpPr>
          <p:nvPr>
            <p:ph idx="1"/>
          </p:nvPr>
        </p:nvSpPr>
        <p:spPr/>
        <p:txBody>
          <a:bodyPr/>
          <a:lstStyle/>
          <a:p>
            <a:pPr eaLnBrk="1" hangingPunct="1">
              <a:spcBef>
                <a:spcPts val="1200"/>
              </a:spcBef>
            </a:pPr>
            <a:r>
              <a:rPr lang="en-US" sz="2800" smtClean="0"/>
              <a:t>Currency manipulation creates a subsidy for exports and a tariff on imports</a:t>
            </a:r>
          </a:p>
          <a:p>
            <a:pPr eaLnBrk="1" hangingPunct="1">
              <a:spcBef>
                <a:spcPts val="1200"/>
              </a:spcBef>
            </a:pPr>
            <a:r>
              <a:rPr lang="en-US" sz="2800" smtClean="0"/>
              <a:t>Arguably, this is a violation of Article XV (2 &amp; 4) of the GATT agreement as well as Article IV, Section 1 of the IMF’s Articles of Agreement</a:t>
            </a:r>
          </a:p>
        </p:txBody>
      </p:sp>
      <p:sp>
        <p:nvSpPr>
          <p:cNvPr id="69635"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69636" name="Slide Number Placeholder 8"/>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B4015DB-259D-484E-B453-B7FAF1B91275}" type="slidenum">
              <a:rPr lang="en-US"/>
              <a:pPr fontAlgn="base">
                <a:spcBef>
                  <a:spcPct val="0"/>
                </a:spcBef>
                <a:spcAft>
                  <a:spcPct val="0"/>
                </a:spcAft>
                <a:defRPr/>
              </a:pPr>
              <a:t>25</a:t>
            </a:fld>
            <a:endParaRPr lang="en-US"/>
          </a:p>
        </p:txBody>
      </p:sp>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5"/>
          <p:cNvSpPr>
            <a:spLocks noGrp="1"/>
          </p:cNvSpPr>
          <p:nvPr>
            <p:ph type="title"/>
          </p:nvPr>
        </p:nvSpPr>
        <p:spPr/>
        <p:txBody>
          <a:bodyPr/>
          <a:lstStyle/>
          <a:p>
            <a:pPr eaLnBrk="1" hangingPunct="1"/>
            <a:r>
              <a:rPr lang="en-US" smtClean="0"/>
              <a:t>Renminbi Manipulation</a:t>
            </a:r>
          </a:p>
        </p:txBody>
      </p:sp>
      <p:sp>
        <p:nvSpPr>
          <p:cNvPr id="2" name="Content Placeholder 1"/>
          <p:cNvSpPr>
            <a:spLocks noGrp="1"/>
          </p:cNvSpPr>
          <p:nvPr>
            <p:ph idx="1"/>
          </p:nvPr>
        </p:nvSpPr>
        <p:spPr/>
        <p:txBody>
          <a:bodyPr rtlCol="0">
            <a:normAutofit lnSpcReduction="10000"/>
          </a:bodyPr>
          <a:lstStyle/>
          <a:p>
            <a:pPr eaLnBrk="1" fontAlgn="auto" hangingPunct="1">
              <a:spcBef>
                <a:spcPts val="1200"/>
              </a:spcBef>
              <a:spcAft>
                <a:spcPts val="0"/>
              </a:spcAft>
              <a:buFont typeface="Arial"/>
              <a:buChar char="•"/>
              <a:defRPr/>
            </a:pPr>
            <a:r>
              <a:rPr lang="en-US" dirty="0" smtClean="0"/>
              <a:t>The </a:t>
            </a:r>
            <a:r>
              <a:rPr lang="en-US" dirty="0"/>
              <a:t>Chinese </a:t>
            </a:r>
            <a:r>
              <a:rPr lang="en-US" dirty="0" smtClean="0"/>
              <a:t>currency (RMB) is </a:t>
            </a:r>
            <a:r>
              <a:rPr lang="en-US" dirty="0"/>
              <a:t>undervalued by as much as</a:t>
            </a:r>
            <a:r>
              <a:rPr lang="en-US" dirty="0" smtClean="0"/>
              <a:t> 20% according to various estimates</a:t>
            </a:r>
          </a:p>
          <a:p>
            <a:pPr eaLnBrk="1" fontAlgn="auto" hangingPunct="1">
              <a:spcBef>
                <a:spcPts val="1200"/>
              </a:spcBef>
              <a:spcAft>
                <a:spcPts val="0"/>
              </a:spcAft>
              <a:buFont typeface="Arial"/>
              <a:buChar char="•"/>
              <a:defRPr/>
            </a:pPr>
            <a:r>
              <a:rPr lang="en-US" dirty="0" smtClean="0"/>
              <a:t>The </a:t>
            </a:r>
            <a:r>
              <a:rPr lang="en-US" dirty="0"/>
              <a:t>Economic Policy Institute estimates that 2.4 million American jobs have been lost or displaced since 2001 as a result of the trade deficit with </a:t>
            </a:r>
            <a:r>
              <a:rPr lang="en-US" dirty="0" smtClean="0"/>
              <a:t>China</a:t>
            </a:r>
          </a:p>
          <a:p>
            <a:pPr eaLnBrk="1" fontAlgn="auto" hangingPunct="1">
              <a:spcBef>
                <a:spcPts val="1200"/>
              </a:spcBef>
              <a:spcAft>
                <a:spcPts val="0"/>
              </a:spcAft>
              <a:buFont typeface="Arial"/>
              <a:buChar char="•"/>
              <a:defRPr/>
            </a:pPr>
            <a:r>
              <a:rPr lang="en-US" dirty="0"/>
              <a:t>T</a:t>
            </a:r>
            <a:r>
              <a:rPr lang="en-US" dirty="0" smtClean="0"/>
              <a:t>o counteract the manipulation, U.S</a:t>
            </a:r>
            <a:r>
              <a:rPr lang="en-US" dirty="0"/>
              <a:t>. Senator Sherrod Brown (D-OH</a:t>
            </a:r>
            <a:r>
              <a:rPr lang="en-US" dirty="0" smtClean="0"/>
              <a:t>) introduced the </a:t>
            </a:r>
            <a:r>
              <a:rPr lang="en-US" dirty="0"/>
              <a:t>Currency Exchange Rate Oversight Reform Act of </a:t>
            </a:r>
            <a:r>
              <a:rPr lang="en-US" dirty="0" smtClean="0"/>
              <a:t>2010, which was passed by Congress in October 2011</a:t>
            </a:r>
            <a:endParaRPr lang="en-US" dirty="0"/>
          </a:p>
        </p:txBody>
      </p:sp>
      <p:sp>
        <p:nvSpPr>
          <p:cNvPr id="71683"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71684" name="Slide Number Placeholder 4"/>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F724AEC-49B1-4BF9-AD2B-E8DD230E707E}" type="slidenum">
              <a:rPr lang="en-US"/>
              <a:pPr fontAlgn="base">
                <a:spcBef>
                  <a:spcPct val="0"/>
                </a:spcBef>
                <a:spcAft>
                  <a:spcPct val="0"/>
                </a:spcAft>
                <a:defRPr/>
              </a:pPr>
              <a:t>26</a:t>
            </a:fld>
            <a:endParaRPr lang="en-US"/>
          </a:p>
        </p:txBody>
      </p:sp>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Other “Potential” WTO violations by China</a:t>
            </a:r>
            <a:endParaRPr lang="en-US" dirty="0"/>
          </a:p>
        </p:txBody>
      </p:sp>
      <p:sp>
        <p:nvSpPr>
          <p:cNvPr id="3" name="Content Placeholder 2"/>
          <p:cNvSpPr>
            <a:spLocks noGrp="1"/>
          </p:cNvSpPr>
          <p:nvPr>
            <p:ph sz="half" idx="1"/>
          </p:nvPr>
        </p:nvSpPr>
        <p:spPr>
          <a:xfrm>
            <a:off x="741363" y="2784475"/>
            <a:ext cx="3767137" cy="3252788"/>
          </a:xfrm>
        </p:spPr>
        <p:txBody>
          <a:bodyPr rtlCol="0">
            <a:normAutofit/>
          </a:bodyPr>
          <a:lstStyle/>
          <a:p>
            <a:pPr marL="514350" indent="-514350" eaLnBrk="1" fontAlgn="auto" hangingPunct="1">
              <a:spcBef>
                <a:spcPts val="1200"/>
              </a:spcBef>
              <a:spcAft>
                <a:spcPts val="0"/>
              </a:spcAft>
              <a:buFont typeface="+mj-lt"/>
              <a:buAutoNum type="arabicPeriod"/>
              <a:defRPr/>
            </a:pPr>
            <a:r>
              <a:rPr lang="en-US" dirty="0"/>
              <a:t>Subsidies &amp; </a:t>
            </a:r>
            <a:r>
              <a:rPr lang="en-US" dirty="0" smtClean="0"/>
              <a:t>Dumping</a:t>
            </a:r>
            <a:endParaRPr lang="en-US" dirty="0"/>
          </a:p>
          <a:p>
            <a:pPr marL="514350" indent="-514350" eaLnBrk="1" fontAlgn="auto" hangingPunct="1">
              <a:spcBef>
                <a:spcPts val="1200"/>
              </a:spcBef>
              <a:spcAft>
                <a:spcPts val="0"/>
              </a:spcAft>
              <a:buFont typeface="+mj-lt"/>
              <a:buAutoNum type="arabicPeriod"/>
              <a:defRPr/>
            </a:pPr>
            <a:r>
              <a:rPr lang="en-US" dirty="0"/>
              <a:t>Currency </a:t>
            </a:r>
            <a:r>
              <a:rPr lang="en-US" dirty="0" smtClean="0"/>
              <a:t>Manipulation</a:t>
            </a:r>
          </a:p>
          <a:p>
            <a:pPr marL="514350" indent="-514350" eaLnBrk="1" fontAlgn="auto" hangingPunct="1">
              <a:spcBef>
                <a:spcPts val="1200"/>
              </a:spcBef>
              <a:spcAft>
                <a:spcPts val="0"/>
              </a:spcAft>
              <a:buFont typeface="+mj-lt"/>
              <a:buAutoNum type="arabicPeriod"/>
              <a:defRPr/>
            </a:pPr>
            <a:r>
              <a:rPr lang="en-US" b="1" dirty="0" smtClean="0"/>
              <a:t>Export </a:t>
            </a:r>
            <a:r>
              <a:rPr lang="en-US" b="1" dirty="0"/>
              <a:t>Controls</a:t>
            </a:r>
          </a:p>
          <a:p>
            <a:pPr marL="514350" indent="-514350" eaLnBrk="1" fontAlgn="auto" hangingPunct="1">
              <a:spcBef>
                <a:spcPts val="1200"/>
              </a:spcBef>
              <a:spcAft>
                <a:spcPts val="0"/>
              </a:spcAft>
              <a:buFont typeface="+mj-lt"/>
              <a:buAutoNum type="arabicPeriod"/>
              <a:defRPr/>
            </a:pPr>
            <a:r>
              <a:rPr lang="en-US" dirty="0" smtClean="0"/>
              <a:t>Technology Transfer Requirements</a:t>
            </a:r>
            <a:endParaRPr lang="en-US" dirty="0"/>
          </a:p>
          <a:p>
            <a:pPr marL="514350" indent="-514350" eaLnBrk="1" fontAlgn="auto" hangingPunct="1">
              <a:spcBef>
                <a:spcPts val="1200"/>
              </a:spcBef>
              <a:spcAft>
                <a:spcPts val="0"/>
              </a:spcAft>
              <a:buFont typeface="+mj-lt"/>
              <a:buAutoNum type="arabicPeriod"/>
              <a:defRPr/>
            </a:pPr>
            <a:r>
              <a:rPr lang="en-US" dirty="0"/>
              <a:t>Intellectual Property Rights </a:t>
            </a:r>
            <a:r>
              <a:rPr lang="en-US" dirty="0" smtClean="0"/>
              <a:t>Violations</a:t>
            </a:r>
            <a:endParaRPr lang="en-US" dirty="0"/>
          </a:p>
          <a:p>
            <a:pPr eaLnBrk="1" fontAlgn="auto" hangingPunct="1">
              <a:spcAft>
                <a:spcPts val="0"/>
              </a:spcAft>
              <a:buFont typeface="Arial"/>
              <a:buChar char="•"/>
              <a:defRPr/>
            </a:pPr>
            <a:endParaRPr lang="en-US" dirty="0"/>
          </a:p>
        </p:txBody>
      </p:sp>
      <p:sp>
        <p:nvSpPr>
          <p:cNvPr id="73731" name="Footer Placeholder 5"/>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73732" name="Slide Number Placeholder 8"/>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653B91-09D3-4BFB-9E20-9D57F55A080F}" type="slidenum">
              <a:rPr lang="en-US"/>
              <a:pPr fontAlgn="base">
                <a:spcBef>
                  <a:spcPct val="0"/>
                </a:spcBef>
                <a:spcAft>
                  <a:spcPct val="0"/>
                </a:spcAft>
                <a:defRPr/>
              </a:pPr>
              <a:t>27</a:t>
            </a:fld>
            <a:endParaRPr lang="en-US"/>
          </a:p>
        </p:txBody>
      </p:sp>
      <p:pic>
        <p:nvPicPr>
          <p:cNvPr id="73733" name="Picture 2" descr="http://en.m4.cn/wp-content/uploads/2011/05/China-US.jpg"/>
          <p:cNvPicPr>
            <a:picLocks noChangeAspect="1" noChangeArrowheads="1"/>
          </p:cNvPicPr>
          <p:nvPr/>
        </p:nvPicPr>
        <p:blipFill>
          <a:blip r:embed="rId3"/>
          <a:srcRect/>
          <a:stretch>
            <a:fillRect/>
          </a:stretch>
        </p:blipFill>
        <p:spPr bwMode="auto">
          <a:xfrm>
            <a:off x="4559300" y="2667000"/>
            <a:ext cx="4281488" cy="30480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4000" dirty="0" smtClean="0"/>
              <a:t>Export Controls:  Raw Materials and Rare Earths</a:t>
            </a:r>
            <a:endParaRPr lang="en-US" sz="4000" dirty="0"/>
          </a:p>
        </p:txBody>
      </p:sp>
      <p:sp>
        <p:nvSpPr>
          <p:cNvPr id="75778" name="Content Placeholder 2"/>
          <p:cNvSpPr>
            <a:spLocks noGrp="1"/>
          </p:cNvSpPr>
          <p:nvPr>
            <p:ph sz="half" idx="1"/>
          </p:nvPr>
        </p:nvSpPr>
        <p:spPr>
          <a:xfrm>
            <a:off x="741363" y="2784475"/>
            <a:ext cx="3767137" cy="3252788"/>
          </a:xfrm>
        </p:spPr>
        <p:txBody>
          <a:bodyPr/>
          <a:lstStyle/>
          <a:p>
            <a:pPr eaLnBrk="1" hangingPunct="1">
              <a:spcBef>
                <a:spcPts val="1200"/>
              </a:spcBef>
            </a:pPr>
            <a:r>
              <a:rPr lang="en-US" sz="1600" smtClean="0"/>
              <a:t>Rare Earth metals are crucial for the construction of green-tech innovations</a:t>
            </a:r>
          </a:p>
          <a:p>
            <a:pPr eaLnBrk="1" hangingPunct="1">
              <a:spcBef>
                <a:spcPts val="1200"/>
              </a:spcBef>
            </a:pPr>
            <a:r>
              <a:rPr lang="en-US" sz="1600" smtClean="0"/>
              <a:t>China produces over 90% of Rare Earths</a:t>
            </a:r>
          </a:p>
          <a:p>
            <a:pPr eaLnBrk="1" hangingPunct="1">
              <a:spcBef>
                <a:spcPts val="1200"/>
              </a:spcBef>
            </a:pPr>
            <a:r>
              <a:rPr lang="en-US" sz="1600" smtClean="0"/>
              <a:t>China applied a series of restraints to limit the exportation of rare earth’s and raw materials, including export duties and export quotas</a:t>
            </a:r>
          </a:p>
          <a:p>
            <a:pPr lvl="1" eaLnBrk="1" hangingPunct="1"/>
            <a:r>
              <a:rPr lang="en-US" sz="1400" smtClean="0"/>
              <a:t>Both are direct violations of China’s WTO commitment and obligation </a:t>
            </a:r>
          </a:p>
        </p:txBody>
      </p:sp>
      <p:sp>
        <p:nvSpPr>
          <p:cNvPr id="75779" name="Footer Placeholder 5"/>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75780" name="Slide Number Placeholder 8"/>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65F653-37C4-4B8E-8F09-1666551DA554}" type="slidenum">
              <a:rPr lang="en-US"/>
              <a:pPr fontAlgn="base">
                <a:spcBef>
                  <a:spcPct val="0"/>
                </a:spcBef>
                <a:spcAft>
                  <a:spcPct val="0"/>
                </a:spcAft>
                <a:defRPr/>
              </a:pPr>
              <a:t>28</a:t>
            </a:fld>
            <a:endParaRPr lang="en-US"/>
          </a:p>
        </p:txBody>
      </p:sp>
      <p:pic>
        <p:nvPicPr>
          <p:cNvPr id="75781" name="Picture 4"/>
          <p:cNvPicPr>
            <a:picLocks noChangeAspect="1"/>
          </p:cNvPicPr>
          <p:nvPr/>
        </p:nvPicPr>
        <p:blipFill>
          <a:blip r:embed="rId3"/>
          <a:srcRect/>
          <a:stretch>
            <a:fillRect/>
          </a:stretch>
        </p:blipFill>
        <p:spPr bwMode="auto">
          <a:xfrm>
            <a:off x="4572000" y="3048000"/>
            <a:ext cx="4432300" cy="28194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Export Controls: Raw Materials and Rare Earths</a:t>
            </a:r>
            <a:endParaRPr lang="en-US" dirty="0"/>
          </a:p>
        </p:txBody>
      </p:sp>
      <p:sp>
        <p:nvSpPr>
          <p:cNvPr id="6" name="Content Placeholder 5"/>
          <p:cNvSpPr>
            <a:spLocks noGrp="1"/>
          </p:cNvSpPr>
          <p:nvPr>
            <p:ph idx="1"/>
          </p:nvPr>
        </p:nvSpPr>
        <p:spPr/>
        <p:txBody>
          <a:bodyPr rtlCol="0">
            <a:normAutofit fontScale="70000" lnSpcReduction="20000"/>
          </a:bodyPr>
          <a:lstStyle/>
          <a:p>
            <a:pPr eaLnBrk="1" fontAlgn="auto" hangingPunct="1">
              <a:spcBef>
                <a:spcPts val="1200"/>
              </a:spcBef>
              <a:spcAft>
                <a:spcPts val="0"/>
              </a:spcAft>
              <a:buFont typeface="Arial"/>
              <a:buChar char="•"/>
              <a:defRPr/>
            </a:pPr>
            <a:r>
              <a:rPr lang="en-US" sz="2800" dirty="0" smtClean="0"/>
              <a:t>China agreed to remove export limitations to become a WTO member</a:t>
            </a:r>
          </a:p>
          <a:p>
            <a:pPr eaLnBrk="1" fontAlgn="auto" hangingPunct="1">
              <a:spcBef>
                <a:spcPts val="1200"/>
              </a:spcBef>
              <a:spcAft>
                <a:spcPts val="0"/>
              </a:spcAft>
              <a:buFont typeface="Arial"/>
              <a:buChar char="•"/>
              <a:defRPr/>
            </a:pPr>
            <a:r>
              <a:rPr lang="en-US" sz="2800" dirty="0" smtClean="0"/>
              <a:t>After the EU, U.S., and Mexico brought raw materials cases to the WTO, a WTO panel, </a:t>
            </a:r>
            <a:r>
              <a:rPr lang="en-US" sz="2800" dirty="0"/>
              <a:t>on July 5</a:t>
            </a:r>
            <a:r>
              <a:rPr lang="en-US" sz="2800" baseline="30000" dirty="0"/>
              <a:t>th</a:t>
            </a:r>
            <a:r>
              <a:rPr lang="en-US" sz="2800" dirty="0"/>
              <a:t> </a:t>
            </a:r>
            <a:r>
              <a:rPr lang="en-US" sz="2800" dirty="0" smtClean="0"/>
              <a:t>2011, </a:t>
            </a:r>
            <a:r>
              <a:rPr lang="en-US" sz="2800" dirty="0"/>
              <a:t>published </a:t>
            </a:r>
            <a:r>
              <a:rPr lang="en-US" sz="2800" dirty="0" smtClean="0"/>
              <a:t>a report claiming China failed to uphold its WTO agreement</a:t>
            </a:r>
          </a:p>
          <a:p>
            <a:pPr eaLnBrk="1" fontAlgn="auto" hangingPunct="1">
              <a:spcBef>
                <a:spcPts val="1200"/>
              </a:spcBef>
              <a:spcAft>
                <a:spcPts val="0"/>
              </a:spcAft>
              <a:buFont typeface="Arial"/>
              <a:buChar char="•"/>
              <a:defRPr/>
            </a:pPr>
            <a:r>
              <a:rPr lang="en-US" sz="2800" dirty="0" smtClean="0"/>
              <a:t>On January 12</a:t>
            </a:r>
            <a:r>
              <a:rPr lang="en-US" sz="2800" baseline="30000" dirty="0" smtClean="0"/>
              <a:t>th</a:t>
            </a:r>
            <a:r>
              <a:rPr lang="en-US" sz="2800" dirty="0" smtClean="0"/>
              <a:t> 2012, the Appellate Body upheld the panel’s findings in part</a:t>
            </a:r>
          </a:p>
          <a:p>
            <a:pPr eaLnBrk="1" fontAlgn="auto" hangingPunct="1">
              <a:spcBef>
                <a:spcPts val="1200"/>
              </a:spcBef>
              <a:spcAft>
                <a:spcPts val="0"/>
              </a:spcAft>
              <a:buFont typeface="Arial"/>
              <a:buChar char="•"/>
              <a:defRPr/>
            </a:pPr>
            <a:r>
              <a:rPr lang="en-US" sz="2800" dirty="0" smtClean="0"/>
              <a:t>On March 13, 2012, the US, EU and Japan requested consultations at the WTO concerning China’s export controls on rare earths.</a:t>
            </a:r>
          </a:p>
        </p:txBody>
      </p:sp>
      <p:sp>
        <p:nvSpPr>
          <p:cNvPr id="77827"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77828" name="Slide Number Placeholder 8"/>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D3860D3-42B5-4A69-8C15-037EC2A76A00}" type="slidenum">
              <a:rPr lang="en-US"/>
              <a:pPr fontAlgn="base">
                <a:spcBef>
                  <a:spcPct val="0"/>
                </a:spcBef>
                <a:spcAft>
                  <a:spcPct val="0"/>
                </a:spcAft>
                <a:defRPr/>
              </a:pPr>
              <a:t>29</a:t>
            </a:fld>
            <a:endParaRPr lang="en-US"/>
          </a:p>
        </p:txBody>
      </p:sp>
    </p:spTree>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p:txBody>
          <a:bodyPr rtlCol="0">
            <a:normAutofit fontScale="90000"/>
          </a:bodyPr>
          <a:lstStyle/>
          <a:p>
            <a:pPr eaLnBrk="1" fontAlgn="auto" hangingPunct="1">
              <a:spcAft>
                <a:spcPts val="0"/>
              </a:spcAft>
              <a:defRPr/>
            </a:pPr>
            <a:r>
              <a:rPr lang="en-US" dirty="0" smtClean="0"/>
              <a:t>Other “Potential” WTO violations of China</a:t>
            </a:r>
            <a:endParaRPr lang="en-US" dirty="0"/>
          </a:p>
        </p:txBody>
      </p:sp>
      <p:sp>
        <p:nvSpPr>
          <p:cNvPr id="3" name="Content Placeholder 2"/>
          <p:cNvSpPr>
            <a:spLocks noGrp="1"/>
          </p:cNvSpPr>
          <p:nvPr>
            <p:ph sz="half" idx="1"/>
          </p:nvPr>
        </p:nvSpPr>
        <p:spPr>
          <a:xfrm>
            <a:off x="741363" y="2784475"/>
            <a:ext cx="3767137" cy="3252788"/>
          </a:xfrm>
        </p:spPr>
        <p:txBody>
          <a:bodyPr rtlCol="0">
            <a:normAutofit/>
          </a:bodyPr>
          <a:lstStyle/>
          <a:p>
            <a:pPr marL="514350" indent="-514350" eaLnBrk="1" fontAlgn="auto" hangingPunct="1">
              <a:spcBef>
                <a:spcPts val="1200"/>
              </a:spcBef>
              <a:spcAft>
                <a:spcPts val="0"/>
              </a:spcAft>
              <a:buFont typeface="+mj-lt"/>
              <a:buAutoNum type="arabicPeriod"/>
              <a:defRPr/>
            </a:pPr>
            <a:r>
              <a:rPr lang="en-US" dirty="0"/>
              <a:t>Subsidies &amp; </a:t>
            </a:r>
            <a:r>
              <a:rPr lang="en-US" dirty="0" smtClean="0"/>
              <a:t>Dumping</a:t>
            </a:r>
            <a:endParaRPr lang="en-US" dirty="0"/>
          </a:p>
          <a:p>
            <a:pPr marL="514350" indent="-514350" eaLnBrk="1" fontAlgn="auto" hangingPunct="1">
              <a:spcBef>
                <a:spcPts val="1200"/>
              </a:spcBef>
              <a:spcAft>
                <a:spcPts val="0"/>
              </a:spcAft>
              <a:buFont typeface="+mj-lt"/>
              <a:buAutoNum type="arabicPeriod"/>
              <a:defRPr/>
            </a:pPr>
            <a:r>
              <a:rPr lang="en-US" dirty="0"/>
              <a:t>Currency </a:t>
            </a:r>
            <a:r>
              <a:rPr lang="en-US" dirty="0" smtClean="0"/>
              <a:t>Manipulation</a:t>
            </a:r>
          </a:p>
          <a:p>
            <a:pPr marL="514350" indent="-514350" eaLnBrk="1" fontAlgn="auto" hangingPunct="1">
              <a:spcBef>
                <a:spcPts val="1200"/>
              </a:spcBef>
              <a:spcAft>
                <a:spcPts val="0"/>
              </a:spcAft>
              <a:buFont typeface="+mj-lt"/>
              <a:buAutoNum type="arabicPeriod"/>
              <a:defRPr/>
            </a:pPr>
            <a:r>
              <a:rPr lang="en-US" dirty="0" smtClean="0"/>
              <a:t>Export </a:t>
            </a:r>
            <a:r>
              <a:rPr lang="en-US" dirty="0"/>
              <a:t>Controls</a:t>
            </a:r>
          </a:p>
          <a:p>
            <a:pPr marL="514350" indent="-514350" eaLnBrk="1" fontAlgn="auto" hangingPunct="1">
              <a:spcBef>
                <a:spcPts val="1200"/>
              </a:spcBef>
              <a:spcAft>
                <a:spcPts val="0"/>
              </a:spcAft>
              <a:buFont typeface="+mj-lt"/>
              <a:buAutoNum type="arabicPeriod"/>
              <a:defRPr/>
            </a:pPr>
            <a:r>
              <a:rPr lang="en-US" b="1" dirty="0" smtClean="0"/>
              <a:t>Technology Transfer Requirements</a:t>
            </a:r>
            <a:endParaRPr lang="en-US" b="1" dirty="0"/>
          </a:p>
          <a:p>
            <a:pPr marL="514350" indent="-514350" eaLnBrk="1" fontAlgn="auto" hangingPunct="1">
              <a:spcBef>
                <a:spcPts val="1200"/>
              </a:spcBef>
              <a:spcAft>
                <a:spcPts val="0"/>
              </a:spcAft>
              <a:buFont typeface="+mj-lt"/>
              <a:buAutoNum type="arabicPeriod"/>
              <a:defRPr/>
            </a:pPr>
            <a:r>
              <a:rPr lang="en-US" dirty="0"/>
              <a:t>Intellectual Property Rights </a:t>
            </a:r>
            <a:r>
              <a:rPr lang="en-US" dirty="0" smtClean="0"/>
              <a:t>Violations</a:t>
            </a:r>
            <a:endParaRPr lang="en-US" dirty="0"/>
          </a:p>
          <a:p>
            <a:pPr eaLnBrk="1" fontAlgn="auto" hangingPunct="1">
              <a:spcAft>
                <a:spcPts val="0"/>
              </a:spcAft>
              <a:buFont typeface="Arial"/>
              <a:buChar char="•"/>
              <a:defRPr/>
            </a:pPr>
            <a:endParaRPr lang="en-US" dirty="0"/>
          </a:p>
        </p:txBody>
      </p:sp>
      <p:sp>
        <p:nvSpPr>
          <p:cNvPr id="79875" name="Footer Placeholder 5"/>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79876" name="Slide Number Placeholder 8"/>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633A79F-E042-4BB4-8AC3-2AF9D31E4397}" type="slidenum">
              <a:rPr lang="en-US"/>
              <a:pPr fontAlgn="base">
                <a:spcBef>
                  <a:spcPct val="0"/>
                </a:spcBef>
                <a:spcAft>
                  <a:spcPct val="0"/>
                </a:spcAft>
                <a:defRPr/>
              </a:pPr>
              <a:t>30</a:t>
            </a:fld>
            <a:endParaRPr lang="en-US"/>
          </a:p>
        </p:txBody>
      </p:sp>
      <p:pic>
        <p:nvPicPr>
          <p:cNvPr id="79877" name="Picture 2" descr="http://en.m4.cn/wp-content/uploads/2011/05/China-US.jpg"/>
          <p:cNvPicPr>
            <a:picLocks noChangeAspect="1" noChangeArrowheads="1"/>
          </p:cNvPicPr>
          <p:nvPr/>
        </p:nvPicPr>
        <p:blipFill>
          <a:blip r:embed="rId3"/>
          <a:srcRect/>
          <a:stretch>
            <a:fillRect/>
          </a:stretch>
        </p:blipFill>
        <p:spPr bwMode="auto">
          <a:xfrm>
            <a:off x="4559300" y="2667000"/>
            <a:ext cx="4281488" cy="30480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52538"/>
          </a:xfrm>
        </p:spPr>
        <p:txBody>
          <a:bodyPr rtlCol="0">
            <a:normAutofit fontScale="90000"/>
          </a:bodyPr>
          <a:lstStyle/>
          <a:p>
            <a:pPr eaLnBrk="1" fontAlgn="auto" hangingPunct="1">
              <a:spcAft>
                <a:spcPts val="0"/>
              </a:spcAft>
              <a:defRPr/>
            </a:pPr>
            <a:r>
              <a:rPr lang="en-US" sz="4000" dirty="0" smtClean="0"/>
              <a:t>	Volt Technology: General Motors</a:t>
            </a:r>
            <a:endParaRPr lang="en-US" sz="4000" dirty="0"/>
          </a:p>
        </p:txBody>
      </p:sp>
      <p:sp>
        <p:nvSpPr>
          <p:cNvPr id="81922" name="Footer Placeholder 5"/>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81923" name="Slide Number Placeholder 8"/>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D2D4222-E9E9-4955-9E88-EA1B96B83F49}" type="slidenum">
              <a:rPr lang="en-US"/>
              <a:pPr fontAlgn="base">
                <a:spcBef>
                  <a:spcPct val="0"/>
                </a:spcBef>
                <a:spcAft>
                  <a:spcPct val="0"/>
                </a:spcAft>
                <a:defRPr/>
              </a:pPr>
              <a:t>31</a:t>
            </a:fld>
            <a:endParaRPr lang="en-US"/>
          </a:p>
        </p:txBody>
      </p:sp>
      <p:pic>
        <p:nvPicPr>
          <p:cNvPr id="81924" name="Picture 3"/>
          <p:cNvPicPr>
            <a:picLocks noChangeAspect="1"/>
          </p:cNvPicPr>
          <p:nvPr/>
        </p:nvPicPr>
        <p:blipFill>
          <a:blip r:embed="rId3"/>
          <a:srcRect/>
          <a:stretch>
            <a:fillRect/>
          </a:stretch>
        </p:blipFill>
        <p:spPr bwMode="auto">
          <a:xfrm>
            <a:off x="1752600" y="2743200"/>
            <a:ext cx="5822950" cy="28956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p:txBody>
          <a:bodyPr rtlCol="0">
            <a:normAutofit fontScale="90000"/>
          </a:bodyPr>
          <a:lstStyle/>
          <a:p>
            <a:pPr eaLnBrk="1" fontAlgn="auto" hangingPunct="1">
              <a:spcAft>
                <a:spcPts val="0"/>
              </a:spcAft>
              <a:defRPr/>
            </a:pPr>
            <a:r>
              <a:rPr lang="en-US" dirty="0" smtClean="0"/>
              <a:t>Other “Potential” WTO violations of China</a:t>
            </a:r>
            <a:endParaRPr lang="en-US" dirty="0"/>
          </a:p>
        </p:txBody>
      </p:sp>
      <p:sp>
        <p:nvSpPr>
          <p:cNvPr id="3" name="Content Placeholder 2"/>
          <p:cNvSpPr>
            <a:spLocks noGrp="1"/>
          </p:cNvSpPr>
          <p:nvPr>
            <p:ph sz="half" idx="1"/>
          </p:nvPr>
        </p:nvSpPr>
        <p:spPr>
          <a:xfrm>
            <a:off x="741363" y="2784475"/>
            <a:ext cx="3767137" cy="3252788"/>
          </a:xfrm>
        </p:spPr>
        <p:txBody>
          <a:bodyPr rtlCol="0">
            <a:normAutofit/>
          </a:bodyPr>
          <a:lstStyle/>
          <a:p>
            <a:pPr marL="514350" indent="-514350" eaLnBrk="1" fontAlgn="auto" hangingPunct="1">
              <a:spcBef>
                <a:spcPts val="1200"/>
              </a:spcBef>
              <a:spcAft>
                <a:spcPts val="0"/>
              </a:spcAft>
              <a:buFont typeface="+mj-lt"/>
              <a:buAutoNum type="arabicPeriod"/>
              <a:defRPr/>
            </a:pPr>
            <a:r>
              <a:rPr lang="en-US" dirty="0"/>
              <a:t>Subsidies &amp; </a:t>
            </a:r>
            <a:r>
              <a:rPr lang="en-US" dirty="0" smtClean="0"/>
              <a:t>Dumping</a:t>
            </a:r>
            <a:endParaRPr lang="en-US" dirty="0"/>
          </a:p>
          <a:p>
            <a:pPr marL="514350" indent="-514350" eaLnBrk="1" fontAlgn="auto" hangingPunct="1">
              <a:spcBef>
                <a:spcPts val="1200"/>
              </a:spcBef>
              <a:spcAft>
                <a:spcPts val="0"/>
              </a:spcAft>
              <a:buFont typeface="+mj-lt"/>
              <a:buAutoNum type="arabicPeriod"/>
              <a:defRPr/>
            </a:pPr>
            <a:r>
              <a:rPr lang="en-US" dirty="0"/>
              <a:t>Currency </a:t>
            </a:r>
            <a:r>
              <a:rPr lang="en-US" dirty="0" smtClean="0"/>
              <a:t>Manipulation</a:t>
            </a:r>
          </a:p>
          <a:p>
            <a:pPr marL="514350" indent="-514350" eaLnBrk="1" fontAlgn="auto" hangingPunct="1">
              <a:spcBef>
                <a:spcPts val="1200"/>
              </a:spcBef>
              <a:spcAft>
                <a:spcPts val="0"/>
              </a:spcAft>
              <a:buFont typeface="+mj-lt"/>
              <a:buAutoNum type="arabicPeriod"/>
              <a:defRPr/>
            </a:pPr>
            <a:r>
              <a:rPr lang="en-US" dirty="0" smtClean="0"/>
              <a:t>Export </a:t>
            </a:r>
            <a:r>
              <a:rPr lang="en-US" dirty="0"/>
              <a:t>Controls</a:t>
            </a:r>
          </a:p>
          <a:p>
            <a:pPr marL="514350" indent="-514350" eaLnBrk="1" fontAlgn="auto" hangingPunct="1">
              <a:spcBef>
                <a:spcPts val="1200"/>
              </a:spcBef>
              <a:spcAft>
                <a:spcPts val="0"/>
              </a:spcAft>
              <a:buFont typeface="+mj-lt"/>
              <a:buAutoNum type="arabicPeriod"/>
              <a:defRPr/>
            </a:pPr>
            <a:r>
              <a:rPr lang="en-US" dirty="0" smtClean="0"/>
              <a:t>Technology Transfer Requirements</a:t>
            </a:r>
            <a:endParaRPr lang="en-US" dirty="0"/>
          </a:p>
          <a:p>
            <a:pPr marL="514350" indent="-514350" eaLnBrk="1" fontAlgn="auto" hangingPunct="1">
              <a:spcBef>
                <a:spcPts val="1200"/>
              </a:spcBef>
              <a:spcAft>
                <a:spcPts val="0"/>
              </a:spcAft>
              <a:buFont typeface="+mj-lt"/>
              <a:buAutoNum type="arabicPeriod"/>
              <a:defRPr/>
            </a:pPr>
            <a:r>
              <a:rPr lang="en-US" b="1" dirty="0"/>
              <a:t>Intellectual Property Rights </a:t>
            </a:r>
            <a:r>
              <a:rPr lang="en-US" b="1" dirty="0" smtClean="0"/>
              <a:t>Violations</a:t>
            </a:r>
            <a:endParaRPr lang="en-US" b="1" dirty="0"/>
          </a:p>
          <a:p>
            <a:pPr eaLnBrk="1" fontAlgn="auto" hangingPunct="1">
              <a:spcAft>
                <a:spcPts val="0"/>
              </a:spcAft>
              <a:buFont typeface="Arial"/>
              <a:buChar char="•"/>
              <a:defRPr/>
            </a:pPr>
            <a:endParaRPr lang="en-US" dirty="0"/>
          </a:p>
        </p:txBody>
      </p:sp>
      <p:sp>
        <p:nvSpPr>
          <p:cNvPr id="83971" name="Footer Placeholder 5"/>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83972" name="Slide Number Placeholder 8"/>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0A9082C-6E69-4BE7-9BC8-DCF39645B49A}" type="slidenum">
              <a:rPr lang="en-US"/>
              <a:pPr fontAlgn="base">
                <a:spcBef>
                  <a:spcPct val="0"/>
                </a:spcBef>
                <a:spcAft>
                  <a:spcPct val="0"/>
                </a:spcAft>
                <a:defRPr/>
              </a:pPr>
              <a:t>32</a:t>
            </a:fld>
            <a:endParaRPr lang="en-US"/>
          </a:p>
        </p:txBody>
      </p:sp>
      <p:pic>
        <p:nvPicPr>
          <p:cNvPr id="83973" name="Picture 2" descr="http://en.m4.cn/wp-content/uploads/2011/05/China-US.jpg"/>
          <p:cNvPicPr>
            <a:picLocks noChangeAspect="1" noChangeArrowheads="1"/>
          </p:cNvPicPr>
          <p:nvPr/>
        </p:nvPicPr>
        <p:blipFill>
          <a:blip r:embed="rId3"/>
          <a:srcRect/>
          <a:stretch>
            <a:fillRect/>
          </a:stretch>
        </p:blipFill>
        <p:spPr bwMode="auto">
          <a:xfrm>
            <a:off x="4559300" y="2667000"/>
            <a:ext cx="4281488" cy="30480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WTO Regulations for Intellectual </a:t>
            </a:r>
            <a:r>
              <a:rPr lang="en-US" dirty="0"/>
              <a:t>P</a:t>
            </a:r>
            <a:r>
              <a:rPr lang="en-US" dirty="0" smtClean="0"/>
              <a:t>roperty Rights (IPR) Violations</a:t>
            </a:r>
            <a:endParaRPr lang="en-US" dirty="0"/>
          </a:p>
        </p:txBody>
      </p:sp>
      <p:sp>
        <p:nvSpPr>
          <p:cNvPr id="86018" name="Content Placeholder 5"/>
          <p:cNvSpPr>
            <a:spLocks noGrp="1"/>
          </p:cNvSpPr>
          <p:nvPr>
            <p:ph idx="1"/>
          </p:nvPr>
        </p:nvSpPr>
        <p:spPr/>
        <p:txBody>
          <a:bodyPr/>
          <a:lstStyle/>
          <a:p>
            <a:pPr eaLnBrk="1" hangingPunct="1">
              <a:spcBef>
                <a:spcPts val="1200"/>
              </a:spcBef>
            </a:pPr>
            <a:r>
              <a:rPr lang="en-US" smtClean="0"/>
              <a:t>Under WTO regulations, members must uphold IPR protection</a:t>
            </a:r>
          </a:p>
          <a:p>
            <a:pPr eaLnBrk="1" hangingPunct="1">
              <a:spcBef>
                <a:spcPts val="1200"/>
              </a:spcBef>
            </a:pPr>
            <a:r>
              <a:rPr lang="en-US" smtClean="0"/>
              <a:t>If a member does not comply, then a case can be taken to the WTO</a:t>
            </a:r>
          </a:p>
          <a:p>
            <a:pPr eaLnBrk="1" hangingPunct="1">
              <a:spcBef>
                <a:spcPts val="1200"/>
              </a:spcBef>
            </a:pPr>
            <a:r>
              <a:rPr lang="en-US" smtClean="0"/>
              <a:t>Section 337 is a US trade remedy designed particularly to address patent, copyright, or trademark violations.</a:t>
            </a:r>
          </a:p>
          <a:p>
            <a:pPr lvl="1" eaLnBrk="1" hangingPunct="1"/>
            <a:r>
              <a:rPr lang="en-US" smtClean="0"/>
              <a:t>The bulk of Section 337 cases involve infringements of U.S. patents and trademarks </a:t>
            </a:r>
          </a:p>
          <a:p>
            <a:pPr eaLnBrk="1" hangingPunct="1"/>
            <a:endParaRPr lang="en-US" smtClean="0"/>
          </a:p>
        </p:txBody>
      </p:sp>
      <p:sp>
        <p:nvSpPr>
          <p:cNvPr id="86019"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86020" name="Slide Number Placeholder 8"/>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813196D-BA0F-4646-A0E5-EA07F4539765}" type="slidenum">
              <a:rPr lang="en-US"/>
              <a:pPr fontAlgn="base">
                <a:spcBef>
                  <a:spcPct val="0"/>
                </a:spcBef>
                <a:spcAft>
                  <a:spcPct val="0"/>
                </a:spcAft>
                <a:defRPr/>
              </a:pPr>
              <a:t>33</a:t>
            </a:fld>
            <a:endParaRPr lang="en-US"/>
          </a:p>
        </p:txBody>
      </p:sp>
    </p:spTree>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7620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prstClr val="white"/>
                </a:solidFill>
              </a:rPr>
              <a:t>             </a:t>
            </a:r>
          </a:p>
        </p:txBody>
      </p:sp>
      <p:sp>
        <p:nvSpPr>
          <p:cNvPr id="9" name="Title 8"/>
          <p:cNvSpPr>
            <a:spLocks noGrp="1"/>
          </p:cNvSpPr>
          <p:nvPr>
            <p:ph type="title"/>
          </p:nvPr>
        </p:nvSpPr>
        <p:spPr>
          <a:xfrm>
            <a:off x="3429000" y="2209800"/>
            <a:ext cx="3505200" cy="1520825"/>
          </a:xfrm>
        </p:spPr>
        <p:txBody>
          <a:bodyPr rtlCol="0">
            <a:noAutofit/>
          </a:bodyPr>
          <a:lstStyle/>
          <a:p>
            <a:pPr eaLnBrk="1" fontAlgn="auto" hangingPunct="1">
              <a:spcBef>
                <a:spcPts val="0"/>
              </a:spcBef>
              <a:spcAft>
                <a:spcPts val="0"/>
              </a:spcAft>
              <a:defRPr/>
            </a:pPr>
            <a:r>
              <a:rPr lang="en-US" sz="4000" dirty="0" smtClean="0">
                <a:ea typeface="+mn-ea"/>
                <a:cs typeface="+mn-cs"/>
              </a:rPr>
              <a:t>Challenges and Conclusions</a:t>
            </a:r>
            <a:endParaRPr lang="en-US" sz="4000" dirty="0">
              <a:ea typeface="+mn-ea"/>
              <a:cs typeface="+mn-cs"/>
            </a:endParaRPr>
          </a:p>
        </p:txBody>
      </p:sp>
      <p:sp>
        <p:nvSpPr>
          <p:cNvPr id="88069" name="Footer Placeholder 2"/>
          <p:cNvSpPr>
            <a:spLocks noGrp="1"/>
          </p:cNvSpPr>
          <p:nvPr>
            <p:ph type="ftr" sz="quarter" idx="4294967295"/>
          </p:nvPr>
        </p:nvSpPr>
        <p:spPr bwMode="auto">
          <a:xfrm>
            <a:off x="7239000" y="6019800"/>
            <a:ext cx="1446213"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Tree>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4"/>
          <p:cNvSpPr>
            <a:spLocks noGrp="1"/>
          </p:cNvSpPr>
          <p:nvPr>
            <p:ph type="title"/>
          </p:nvPr>
        </p:nvSpPr>
        <p:spPr/>
        <p:txBody>
          <a:bodyPr/>
          <a:lstStyle/>
          <a:p>
            <a:pPr algn="l" eaLnBrk="1" hangingPunct="1"/>
            <a:r>
              <a:rPr lang="en-US" smtClean="0"/>
              <a:t>   Price</a:t>
            </a:r>
          </a:p>
        </p:txBody>
      </p:sp>
      <p:sp>
        <p:nvSpPr>
          <p:cNvPr id="2" name="Content Placeholder 1"/>
          <p:cNvSpPr>
            <a:spLocks noGrp="1"/>
          </p:cNvSpPr>
          <p:nvPr>
            <p:ph idx="1"/>
          </p:nvPr>
        </p:nvSpPr>
        <p:spPr/>
        <p:txBody>
          <a:bodyPr rtlCol="0">
            <a:normAutofit lnSpcReduction="10000"/>
          </a:bodyPr>
          <a:lstStyle/>
          <a:p>
            <a:pPr eaLnBrk="1" fontAlgn="auto" hangingPunct="1">
              <a:spcBef>
                <a:spcPts val="1200"/>
              </a:spcBef>
              <a:spcAft>
                <a:spcPts val="0"/>
              </a:spcAft>
              <a:buFont typeface="Arial"/>
              <a:buChar char="•"/>
              <a:defRPr/>
            </a:pPr>
            <a:r>
              <a:rPr lang="en-US" dirty="0" smtClean="0"/>
              <a:t>Price key to renewable energy policy implementation</a:t>
            </a:r>
          </a:p>
          <a:p>
            <a:pPr eaLnBrk="1" fontAlgn="auto" hangingPunct="1">
              <a:spcBef>
                <a:spcPts val="1200"/>
              </a:spcBef>
              <a:spcAft>
                <a:spcPts val="0"/>
              </a:spcAft>
              <a:buFont typeface="Arial"/>
              <a:buChar char="•"/>
              <a:defRPr/>
            </a:pPr>
            <a:r>
              <a:rPr lang="en-US" dirty="0" smtClean="0"/>
              <a:t>Renewable energy competes with other energy sources that have been subsidized</a:t>
            </a:r>
          </a:p>
          <a:p>
            <a:pPr eaLnBrk="1" fontAlgn="auto" hangingPunct="1">
              <a:spcBef>
                <a:spcPts val="1200"/>
              </a:spcBef>
              <a:spcAft>
                <a:spcPts val="0"/>
              </a:spcAft>
              <a:buFont typeface="Arial"/>
              <a:buChar char="•"/>
              <a:defRPr/>
            </a:pPr>
            <a:r>
              <a:rPr lang="en-US" dirty="0" smtClean="0"/>
              <a:t>Currently natural gas is the cheapest form of energy, but natural gas arguably is not as environmentally friendly</a:t>
            </a:r>
          </a:p>
          <a:p>
            <a:pPr eaLnBrk="1" fontAlgn="auto" hangingPunct="1">
              <a:spcBef>
                <a:spcPts val="1200"/>
              </a:spcBef>
              <a:spcAft>
                <a:spcPts val="0"/>
              </a:spcAft>
              <a:buFont typeface="Arial"/>
              <a:buChar char="•"/>
              <a:defRPr/>
            </a:pPr>
            <a:r>
              <a:rPr lang="en-US" dirty="0" smtClean="0"/>
              <a:t>Onshore wind is currently the cheapest form of renewable energies</a:t>
            </a:r>
          </a:p>
          <a:p>
            <a:pPr eaLnBrk="1" fontAlgn="auto" hangingPunct="1">
              <a:spcBef>
                <a:spcPts val="1200"/>
              </a:spcBef>
              <a:spcAft>
                <a:spcPts val="0"/>
              </a:spcAft>
              <a:buFont typeface="Arial"/>
              <a:buChar char="•"/>
              <a:defRPr/>
            </a:pPr>
            <a:r>
              <a:rPr lang="en-US" dirty="0" smtClean="0"/>
              <a:t>Solar energy is competitive with a 30% tax credit</a:t>
            </a:r>
          </a:p>
        </p:txBody>
      </p:sp>
      <p:sp>
        <p:nvSpPr>
          <p:cNvPr id="90115" name="Footer Placeholder 2"/>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90116" name="Slide Number Placehold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1DD2E02-3373-4260-8DD3-7A11087DFA2B}" type="slidenum">
              <a:rPr lang="en-US"/>
              <a:pPr fontAlgn="base">
                <a:spcBef>
                  <a:spcPct val="0"/>
                </a:spcBef>
                <a:spcAft>
                  <a:spcPct val="0"/>
                </a:spcAft>
                <a:defRPr/>
              </a:pPr>
              <a:t>35</a:t>
            </a:fld>
            <a:endParaRPr lang="en-US"/>
          </a:p>
        </p:txBody>
      </p:sp>
      <p:pic>
        <p:nvPicPr>
          <p:cNvPr id="90117" name="Picture 5"/>
          <p:cNvPicPr>
            <a:picLocks noChangeAspect="1"/>
          </p:cNvPicPr>
          <p:nvPr/>
        </p:nvPicPr>
        <p:blipFill>
          <a:blip r:embed="rId3"/>
          <a:srcRect/>
          <a:stretch>
            <a:fillRect/>
          </a:stretch>
        </p:blipFill>
        <p:spPr bwMode="auto">
          <a:xfrm>
            <a:off x="6934200" y="-228600"/>
            <a:ext cx="2447925" cy="2868613"/>
          </a:xfrm>
          <a:prstGeom prst="rect">
            <a:avLst/>
          </a:prstGeom>
          <a:noFill/>
          <a:ln w="9525">
            <a:noFill/>
            <a:miter lim="800000"/>
            <a:headEnd/>
            <a:tailEnd/>
          </a:ln>
        </p:spPr>
      </p:pic>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Reducing </a:t>
            </a:r>
            <a:r>
              <a:rPr lang="en-US" dirty="0"/>
              <a:t>the </a:t>
            </a:r>
            <a:r>
              <a:rPr lang="en-US" dirty="0" smtClean="0"/>
              <a:t>Risks </a:t>
            </a:r>
            <a:r>
              <a:rPr lang="en-US" dirty="0"/>
              <a:t>of New Trade Conflicts</a:t>
            </a:r>
          </a:p>
        </p:txBody>
      </p:sp>
      <p:sp>
        <p:nvSpPr>
          <p:cNvPr id="5" name="Content Placeholder 4"/>
          <p:cNvSpPr>
            <a:spLocks noGrp="1"/>
          </p:cNvSpPr>
          <p:nvPr>
            <p:ph sz="half" idx="1"/>
          </p:nvPr>
        </p:nvSpPr>
        <p:spPr>
          <a:xfrm>
            <a:off x="741363" y="2784475"/>
            <a:ext cx="3767137" cy="3252788"/>
          </a:xfrm>
        </p:spPr>
        <p:txBody>
          <a:bodyPr rtlCol="0">
            <a:normAutofit fontScale="77500" lnSpcReduction="20000"/>
          </a:bodyPr>
          <a:lstStyle/>
          <a:p>
            <a:pPr eaLnBrk="1" fontAlgn="auto" hangingPunct="1">
              <a:spcBef>
                <a:spcPts val="1200"/>
              </a:spcBef>
              <a:spcAft>
                <a:spcPts val="0"/>
              </a:spcAft>
              <a:buFont typeface="Arial"/>
              <a:buChar char="•"/>
              <a:defRPr/>
            </a:pPr>
            <a:r>
              <a:rPr lang="en-US" sz="2800" dirty="0" smtClean="0"/>
              <a:t>Negotiating new WTO rules</a:t>
            </a:r>
          </a:p>
          <a:p>
            <a:pPr eaLnBrk="1" fontAlgn="auto" hangingPunct="1">
              <a:spcBef>
                <a:spcPts val="1200"/>
              </a:spcBef>
              <a:spcAft>
                <a:spcPts val="0"/>
              </a:spcAft>
              <a:buFont typeface="Arial"/>
              <a:buChar char="•"/>
              <a:defRPr/>
            </a:pPr>
            <a:r>
              <a:rPr lang="en-US" sz="2800" dirty="0"/>
              <a:t>UN Framework Convention on Climate Change (UNFCCC) </a:t>
            </a:r>
            <a:r>
              <a:rPr lang="en-US" sz="2800" dirty="0" smtClean="0"/>
              <a:t>negotiation</a:t>
            </a:r>
          </a:p>
          <a:p>
            <a:pPr eaLnBrk="1" fontAlgn="auto" hangingPunct="1">
              <a:spcBef>
                <a:spcPts val="1200"/>
              </a:spcBef>
              <a:spcAft>
                <a:spcPts val="0"/>
              </a:spcAft>
              <a:buFont typeface="Arial"/>
              <a:buChar char="•"/>
              <a:defRPr/>
            </a:pPr>
            <a:r>
              <a:rPr lang="en-US" sz="2800" dirty="0"/>
              <a:t>Anti-dumping reform and tariff reduction at </a:t>
            </a:r>
            <a:r>
              <a:rPr lang="en-US" sz="2800" dirty="0" smtClean="0"/>
              <a:t>home</a:t>
            </a:r>
          </a:p>
          <a:p>
            <a:pPr eaLnBrk="1" fontAlgn="auto" hangingPunct="1">
              <a:spcBef>
                <a:spcPts val="1200"/>
              </a:spcBef>
              <a:spcAft>
                <a:spcPts val="0"/>
              </a:spcAft>
              <a:buFont typeface="Arial"/>
              <a:buChar char="•"/>
              <a:defRPr/>
            </a:pPr>
            <a:r>
              <a:rPr lang="en-US" sz="2800" dirty="0" smtClean="0"/>
              <a:t>Collaboration</a:t>
            </a:r>
          </a:p>
          <a:p>
            <a:pPr eaLnBrk="1" fontAlgn="auto" hangingPunct="1">
              <a:spcBef>
                <a:spcPts val="1200"/>
              </a:spcBef>
              <a:spcAft>
                <a:spcPts val="0"/>
              </a:spcAft>
              <a:buFont typeface="Arial"/>
              <a:buChar char="•"/>
              <a:defRPr/>
            </a:pPr>
            <a:endParaRPr lang="en-US" sz="2800" dirty="0" smtClean="0"/>
          </a:p>
          <a:p>
            <a:pPr eaLnBrk="1" fontAlgn="auto" hangingPunct="1">
              <a:spcAft>
                <a:spcPts val="0"/>
              </a:spcAft>
              <a:buFont typeface="Arial"/>
              <a:buChar char="•"/>
              <a:defRPr/>
            </a:pPr>
            <a:endParaRPr lang="en-US" dirty="0" smtClean="0"/>
          </a:p>
          <a:p>
            <a:pPr eaLnBrk="1" fontAlgn="auto" hangingPunct="1">
              <a:spcAft>
                <a:spcPts val="0"/>
              </a:spcAft>
              <a:buFont typeface="Arial"/>
              <a:buChar char="•"/>
              <a:defRPr/>
            </a:pPr>
            <a:endParaRPr lang="en-US" dirty="0"/>
          </a:p>
        </p:txBody>
      </p:sp>
      <p:sp>
        <p:nvSpPr>
          <p:cNvPr id="92163" name="Footer Placeholder 2"/>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92164" name="Slide Number Placehold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50FB616-5AC7-42C2-BEAE-74DA78E4C5DB}" type="slidenum">
              <a:rPr lang="en-US"/>
              <a:pPr fontAlgn="base">
                <a:spcBef>
                  <a:spcPct val="0"/>
                </a:spcBef>
                <a:spcAft>
                  <a:spcPct val="0"/>
                </a:spcAft>
                <a:defRPr/>
              </a:pPr>
              <a:t>36</a:t>
            </a:fld>
            <a:endParaRPr lang="en-US"/>
          </a:p>
        </p:txBody>
      </p:sp>
      <p:pic>
        <p:nvPicPr>
          <p:cNvPr id="92165" name="Picture 6" descr="BooksandGavelA.jpg"/>
          <p:cNvPicPr>
            <a:picLocks noChangeAspect="1"/>
          </p:cNvPicPr>
          <p:nvPr/>
        </p:nvPicPr>
        <p:blipFill>
          <a:blip r:embed="rId3"/>
          <a:srcRect/>
          <a:stretch>
            <a:fillRect/>
          </a:stretch>
        </p:blipFill>
        <p:spPr bwMode="auto">
          <a:xfrm>
            <a:off x="5791200" y="2819400"/>
            <a:ext cx="3006725" cy="3128963"/>
          </a:xfrm>
          <a:prstGeom prst="rect">
            <a:avLst/>
          </a:prstGeom>
          <a:noFill/>
          <a:ln w="9525">
            <a:noFill/>
            <a:miter lim="800000"/>
            <a:headEnd/>
            <a:tailEnd/>
          </a:ln>
        </p:spPr>
      </p:pic>
    </p:spTree>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p:txBody>
          <a:bodyPr/>
          <a:lstStyle/>
          <a:p>
            <a:pPr eaLnBrk="1" hangingPunct="1"/>
            <a:r>
              <a:rPr lang="en-US" smtClean="0"/>
              <a:t>Current US-China Collaboration</a:t>
            </a:r>
          </a:p>
        </p:txBody>
      </p:sp>
      <p:sp>
        <p:nvSpPr>
          <p:cNvPr id="94210"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94211" name="Slide Number Placeholder 4"/>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F15C8E5-EE36-446F-82D9-9F7ED895939F}" type="slidenum">
              <a:rPr lang="en-US"/>
              <a:pPr fontAlgn="base">
                <a:spcBef>
                  <a:spcPct val="0"/>
                </a:spcBef>
                <a:spcAft>
                  <a:spcPct val="0"/>
                </a:spcAft>
                <a:defRPr/>
              </a:pPr>
              <a:t>37</a:t>
            </a:fld>
            <a:endParaRPr lang="en-US"/>
          </a:p>
        </p:txBody>
      </p:sp>
      <p:sp>
        <p:nvSpPr>
          <p:cNvPr id="94212" name="TextBox 7"/>
          <p:cNvSpPr txBox="1">
            <a:spLocks noChangeArrowheads="1"/>
          </p:cNvSpPr>
          <p:nvPr/>
        </p:nvSpPr>
        <p:spPr bwMode="auto">
          <a:xfrm>
            <a:off x="1295400" y="2743200"/>
            <a:ext cx="4352925" cy="1200150"/>
          </a:xfrm>
          <a:prstGeom prst="rect">
            <a:avLst/>
          </a:prstGeom>
          <a:noFill/>
          <a:ln w="9525">
            <a:noFill/>
            <a:miter lim="800000"/>
            <a:headEnd/>
            <a:tailEnd/>
          </a:ln>
        </p:spPr>
        <p:txBody>
          <a:bodyPr wrap="none">
            <a:spAutoFit/>
          </a:bodyPr>
          <a:lstStyle/>
          <a:p>
            <a:pPr>
              <a:buFont typeface="Arial" charset="0"/>
              <a:buChar char="•"/>
            </a:pPr>
            <a:r>
              <a:rPr lang="en-US" sz="2800">
                <a:solidFill>
                  <a:schemeClr val="tx2"/>
                </a:solidFill>
                <a:latin typeface="Calisto MT" pitchFamily="18" charset="0"/>
              </a:rPr>
              <a:t> Filling a Political Vacuum</a:t>
            </a:r>
          </a:p>
          <a:p>
            <a:endParaRPr lang="en-US" sz="4400">
              <a:latin typeface="Calisto MT" pitchFamily="18" charset="0"/>
            </a:endParaRPr>
          </a:p>
        </p:txBody>
      </p:sp>
    </p:spTree>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p:cNvSpPr>
            <a:spLocks noGrp="1"/>
          </p:cNvSpPr>
          <p:nvPr>
            <p:ph type="title"/>
          </p:nvPr>
        </p:nvSpPr>
        <p:spPr/>
        <p:txBody>
          <a:bodyPr/>
          <a:lstStyle/>
          <a:p>
            <a:pPr eaLnBrk="1" hangingPunct="1"/>
            <a:r>
              <a:rPr lang="en-US" smtClean="0"/>
              <a:t>Collaboration Recommendations</a:t>
            </a:r>
          </a:p>
        </p:txBody>
      </p:sp>
      <p:sp>
        <p:nvSpPr>
          <p:cNvPr id="96258" name="Content Placeholder 2"/>
          <p:cNvSpPr>
            <a:spLocks noGrp="1"/>
          </p:cNvSpPr>
          <p:nvPr>
            <p:ph sz="half" idx="1"/>
          </p:nvPr>
        </p:nvSpPr>
        <p:spPr>
          <a:xfrm>
            <a:off x="741363" y="2784475"/>
            <a:ext cx="7640637" cy="3252788"/>
          </a:xfrm>
        </p:spPr>
        <p:txBody>
          <a:bodyPr/>
          <a:lstStyle/>
          <a:p>
            <a:pPr eaLnBrk="1" hangingPunct="1"/>
            <a:r>
              <a:rPr lang="en-US" sz="2400" smtClean="0"/>
              <a:t>The International Centre for Trade and Sustainable Development and the Global Green Growth Institute are creating a Sustainable Energy Trade Agreement (SETA)</a:t>
            </a:r>
          </a:p>
          <a:p>
            <a:pPr eaLnBrk="1" hangingPunct="1"/>
            <a:r>
              <a:rPr lang="en-US" sz="2400" smtClean="0"/>
              <a:t>Multilateral approach: EU airline issue</a:t>
            </a:r>
          </a:p>
          <a:p>
            <a:pPr eaLnBrk="1" hangingPunct="1"/>
            <a:r>
              <a:rPr lang="en-US" sz="2400" smtClean="0"/>
              <a:t>Some argue to start with a small, US-China agreement on clean renewable energy</a:t>
            </a:r>
          </a:p>
        </p:txBody>
      </p:sp>
      <p:sp>
        <p:nvSpPr>
          <p:cNvPr id="96259"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96260"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C21C795-76C6-4BAF-A86D-E925B868AA61}" type="slidenum">
              <a:rPr lang="en-US"/>
              <a:pPr fontAlgn="base">
                <a:spcBef>
                  <a:spcPct val="0"/>
                </a:spcBef>
                <a:spcAft>
                  <a:spcPct val="0"/>
                </a:spcAft>
                <a:defRPr/>
              </a:pPr>
              <a:t>38</a:t>
            </a:fld>
            <a:endParaRPr lang="en-US"/>
          </a:p>
        </p:txBody>
      </p:sp>
    </p:spTree>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pPr eaLnBrk="1" hangingPunct="1"/>
            <a:r>
              <a:rPr lang="en-US" smtClean="0"/>
              <a:t>Chinese Investment in the US</a:t>
            </a:r>
          </a:p>
        </p:txBody>
      </p:sp>
      <p:sp>
        <p:nvSpPr>
          <p:cNvPr id="3" name="Content Placeholder 2"/>
          <p:cNvSpPr>
            <a:spLocks noGrp="1"/>
          </p:cNvSpPr>
          <p:nvPr>
            <p:ph idx="1"/>
          </p:nvPr>
        </p:nvSpPr>
        <p:spPr/>
        <p:txBody>
          <a:bodyPr rtlCol="0">
            <a:normAutofit fontScale="92500"/>
          </a:bodyPr>
          <a:lstStyle/>
          <a:p>
            <a:pPr eaLnBrk="1" fontAlgn="auto" hangingPunct="1">
              <a:spcAft>
                <a:spcPts val="0"/>
              </a:spcAft>
              <a:buFont typeface="Arial"/>
              <a:buChar char="•"/>
              <a:defRPr/>
            </a:pPr>
            <a:r>
              <a:rPr lang="en-US" dirty="0" smtClean="0"/>
              <a:t>In 2011 China invested approximately $5 billion in the US</a:t>
            </a:r>
          </a:p>
          <a:p>
            <a:pPr eaLnBrk="1" fontAlgn="auto" hangingPunct="1">
              <a:spcAft>
                <a:spcPts val="0"/>
              </a:spcAft>
              <a:buFont typeface="Arial"/>
              <a:buChar char="•"/>
              <a:defRPr/>
            </a:pPr>
            <a:r>
              <a:rPr lang="en-US" dirty="0" smtClean="0"/>
              <a:t>The US currently receives only 2% of China’s outbound direct foreign investment</a:t>
            </a:r>
          </a:p>
          <a:p>
            <a:pPr eaLnBrk="1" fontAlgn="auto" hangingPunct="1">
              <a:spcAft>
                <a:spcPts val="0"/>
              </a:spcAft>
              <a:buFont typeface="Arial"/>
              <a:buChar char="•"/>
              <a:defRPr/>
            </a:pPr>
            <a:r>
              <a:rPr lang="en-US" dirty="0" smtClean="0"/>
              <a:t>Waste-to-Energy technology is an unsubsidized form of renewable energy that has been left out of trade friction wars</a:t>
            </a:r>
          </a:p>
          <a:p>
            <a:pPr eaLnBrk="1" fontAlgn="auto" hangingPunct="1">
              <a:spcAft>
                <a:spcPts val="0"/>
              </a:spcAft>
              <a:buFont typeface="Arial"/>
              <a:buChar char="•"/>
              <a:defRPr/>
            </a:pPr>
            <a:r>
              <a:rPr lang="en-US" dirty="0" smtClean="0"/>
              <a:t>Sierra Energy</a:t>
            </a:r>
            <a:r>
              <a:rPr lang="en-US" dirty="0" smtClean="0">
                <a:solidFill>
                  <a:srgbClr val="0000FF"/>
                </a:solidFill>
              </a:rPr>
              <a:t> </a:t>
            </a:r>
            <a:r>
              <a:rPr lang="en-US" dirty="0" smtClean="0">
                <a:solidFill>
                  <a:srgbClr val="0000FF"/>
                </a:solidFill>
                <a:hlinkClick r:id="rId3"/>
              </a:rPr>
              <a:t>www.sierraenergycorp.com</a:t>
            </a:r>
            <a:r>
              <a:rPr lang="en-US" dirty="0" smtClean="0">
                <a:solidFill>
                  <a:srgbClr val="0000FF"/>
                </a:solidFill>
              </a:rPr>
              <a:t> </a:t>
            </a:r>
            <a:r>
              <a:rPr lang="en-US" dirty="0" smtClean="0"/>
              <a:t>is a US company with effective waste-to-energy gasification technology </a:t>
            </a:r>
          </a:p>
          <a:p>
            <a:pPr eaLnBrk="1" fontAlgn="auto" hangingPunct="1">
              <a:spcAft>
                <a:spcPts val="0"/>
              </a:spcAft>
              <a:buFont typeface="Arial"/>
              <a:buChar char="•"/>
              <a:defRPr/>
            </a:pPr>
            <a:endParaRPr lang="en-US" dirty="0" smtClean="0"/>
          </a:p>
          <a:p>
            <a:pPr eaLnBrk="1" fontAlgn="auto" hangingPunct="1">
              <a:spcAft>
                <a:spcPts val="0"/>
              </a:spcAft>
              <a:buFont typeface="Arial"/>
              <a:buChar char="•"/>
              <a:defRPr/>
            </a:pPr>
            <a:endParaRPr lang="en-US" dirty="0"/>
          </a:p>
        </p:txBody>
      </p:sp>
      <p:sp>
        <p:nvSpPr>
          <p:cNvPr id="98307"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98308" name="Slide Number Placeholder 4"/>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E7AAE6-CD7A-408A-8BD8-D5C32BE451EF}" type="slidenum">
              <a:rPr lang="en-US"/>
              <a:pPr fontAlgn="base">
                <a:spcBef>
                  <a:spcPct val="0"/>
                </a:spcBef>
                <a:spcAft>
                  <a:spcPct val="0"/>
                </a:spcAft>
                <a:defRPr/>
              </a:pPr>
              <a:t>39</a:t>
            </a:fld>
            <a:endParaRPr lang="en-US"/>
          </a:p>
        </p:txBody>
      </p:sp>
    </p:spTree>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Divergent View in U.S. –  Ambivalence</a:t>
            </a:r>
            <a:endParaRPr lang="en-US" dirty="0"/>
          </a:p>
        </p:txBody>
      </p:sp>
      <p:sp>
        <p:nvSpPr>
          <p:cNvPr id="3" name="Content Placeholder 2"/>
          <p:cNvSpPr>
            <a:spLocks noGrp="1"/>
          </p:cNvSpPr>
          <p:nvPr>
            <p:ph idx="1"/>
          </p:nvPr>
        </p:nvSpPr>
        <p:spPr/>
        <p:txBody>
          <a:bodyPr rtlCol="0">
            <a:normAutofit lnSpcReduction="10000"/>
          </a:bodyPr>
          <a:lstStyle/>
          <a:p>
            <a:pPr marL="0" indent="0" eaLnBrk="1" fontAlgn="auto" hangingPunct="1">
              <a:spcAft>
                <a:spcPts val="0"/>
              </a:spcAft>
              <a:buFont typeface="Arial"/>
              <a:buNone/>
              <a:defRPr/>
            </a:pPr>
            <a:r>
              <a:rPr lang="en-US" dirty="0" smtClean="0"/>
              <a:t>Who Could Bring the Case?</a:t>
            </a:r>
          </a:p>
          <a:p>
            <a:pPr eaLnBrk="1" fontAlgn="auto" hangingPunct="1">
              <a:spcBef>
                <a:spcPts val="1200"/>
              </a:spcBef>
              <a:spcAft>
                <a:spcPts val="0"/>
              </a:spcAft>
              <a:buFont typeface="Arial"/>
              <a:buChar char="•"/>
              <a:defRPr/>
            </a:pPr>
            <a:r>
              <a:rPr lang="en-US" dirty="0" smtClean="0"/>
              <a:t>Private Companies</a:t>
            </a:r>
          </a:p>
          <a:p>
            <a:pPr eaLnBrk="1" fontAlgn="auto" hangingPunct="1">
              <a:spcBef>
                <a:spcPts val="1200"/>
              </a:spcBef>
              <a:spcAft>
                <a:spcPts val="0"/>
              </a:spcAft>
              <a:buFont typeface="Arial"/>
              <a:buChar char="•"/>
              <a:defRPr/>
            </a:pPr>
            <a:r>
              <a:rPr lang="en-US" dirty="0" smtClean="0"/>
              <a:t>Multinational Corporations</a:t>
            </a:r>
          </a:p>
          <a:p>
            <a:pPr eaLnBrk="1" fontAlgn="auto" hangingPunct="1">
              <a:spcBef>
                <a:spcPts val="1200"/>
              </a:spcBef>
              <a:spcAft>
                <a:spcPts val="0"/>
              </a:spcAft>
              <a:buFont typeface="Arial"/>
              <a:buChar char="•"/>
              <a:defRPr/>
            </a:pPr>
            <a:r>
              <a:rPr lang="en-US" dirty="0" smtClean="0"/>
              <a:t>Unions</a:t>
            </a:r>
          </a:p>
          <a:p>
            <a:pPr eaLnBrk="1" fontAlgn="auto" hangingPunct="1">
              <a:spcBef>
                <a:spcPts val="1200"/>
              </a:spcBef>
              <a:spcAft>
                <a:spcPts val="0"/>
              </a:spcAft>
              <a:buFont typeface="Arial"/>
              <a:buChar char="•"/>
              <a:defRPr/>
            </a:pPr>
            <a:r>
              <a:rPr lang="en-US" dirty="0" smtClean="0"/>
              <a:t>US Executive Branch</a:t>
            </a:r>
          </a:p>
          <a:p>
            <a:pPr eaLnBrk="1" fontAlgn="auto" hangingPunct="1">
              <a:spcBef>
                <a:spcPts val="1200"/>
              </a:spcBef>
              <a:spcAft>
                <a:spcPts val="0"/>
              </a:spcAft>
              <a:buFont typeface="Arial"/>
              <a:buChar char="•"/>
              <a:defRPr/>
            </a:pPr>
            <a:r>
              <a:rPr lang="en-US" dirty="0" smtClean="0"/>
              <a:t>US Congress</a:t>
            </a:r>
          </a:p>
          <a:p>
            <a:pPr eaLnBrk="1" fontAlgn="auto" hangingPunct="1">
              <a:spcBef>
                <a:spcPts val="1200"/>
              </a:spcBef>
              <a:spcAft>
                <a:spcPts val="0"/>
              </a:spcAft>
              <a:buFont typeface="Arial"/>
              <a:buChar char="•"/>
              <a:defRPr/>
            </a:pPr>
            <a:r>
              <a:rPr lang="en-US" dirty="0" smtClean="0"/>
              <a:t>Hedge Funds</a:t>
            </a:r>
          </a:p>
          <a:p>
            <a:pPr eaLnBrk="1" fontAlgn="auto" hangingPunct="1">
              <a:spcBef>
                <a:spcPts val="1200"/>
              </a:spcBef>
              <a:spcAft>
                <a:spcPts val="0"/>
              </a:spcAft>
              <a:buFont typeface="Arial"/>
              <a:buChar char="•"/>
              <a:defRPr/>
            </a:pPr>
            <a:endParaRPr lang="en-US" dirty="0" smtClean="0"/>
          </a:p>
        </p:txBody>
      </p:sp>
      <p:sp>
        <p:nvSpPr>
          <p:cNvPr id="100355" name="Footer Placeholder 5"/>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100356" name="Slide Number Placeholder 8"/>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B9BD22B-C052-4BA8-A0AB-27D5BD62E5E0}" type="slidenum">
              <a:rPr lang="en-US"/>
              <a:pPr fontAlgn="base">
                <a:spcBef>
                  <a:spcPct val="0"/>
                </a:spcBef>
                <a:spcAft>
                  <a:spcPct val="0"/>
                </a:spcAft>
                <a:defRPr/>
              </a:pPr>
              <a:t>40</a:t>
            </a:fld>
            <a:endParaRPr lang="en-US"/>
          </a:p>
        </p:txBody>
      </p:sp>
      <p:sp>
        <p:nvSpPr>
          <p:cNvPr id="100357" name="TextBox 4"/>
          <p:cNvSpPr txBox="1">
            <a:spLocks noChangeArrowheads="1"/>
          </p:cNvSpPr>
          <p:nvPr/>
        </p:nvSpPr>
        <p:spPr bwMode="auto">
          <a:xfrm>
            <a:off x="5072063" y="5334000"/>
            <a:ext cx="4090987" cy="369888"/>
          </a:xfrm>
          <a:prstGeom prst="rect">
            <a:avLst/>
          </a:prstGeom>
          <a:noFill/>
          <a:ln w="9525">
            <a:noFill/>
            <a:miter lim="800000"/>
            <a:headEnd/>
            <a:tailEnd/>
          </a:ln>
        </p:spPr>
        <p:txBody>
          <a:bodyPr wrap="none">
            <a:spAutoFit/>
          </a:bodyPr>
          <a:lstStyle/>
          <a:p>
            <a:r>
              <a:rPr lang="en-US">
                <a:solidFill>
                  <a:schemeClr val="tx2"/>
                </a:solidFill>
                <a:latin typeface="Calisto MT" pitchFamily="18" charset="0"/>
              </a:rPr>
              <a:t>WTO Headquarters Geneva, Switzerland</a:t>
            </a:r>
          </a:p>
        </p:txBody>
      </p:sp>
      <p:pic>
        <p:nvPicPr>
          <p:cNvPr id="100358" name="Picture 6"/>
          <p:cNvPicPr>
            <a:picLocks noChangeAspect="1"/>
          </p:cNvPicPr>
          <p:nvPr/>
        </p:nvPicPr>
        <p:blipFill>
          <a:blip r:embed="rId3"/>
          <a:srcRect/>
          <a:stretch>
            <a:fillRect/>
          </a:stretch>
        </p:blipFill>
        <p:spPr bwMode="auto">
          <a:xfrm>
            <a:off x="5334000" y="2895600"/>
            <a:ext cx="3567113" cy="23368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p:txBody>
          <a:bodyPr/>
          <a:lstStyle/>
          <a:p>
            <a:pPr eaLnBrk="1" hangingPunct="1"/>
            <a:r>
              <a:rPr lang="en-US" sz="2800" smtClean="0"/>
              <a:t>While Washington debates subsidies, climate change, and trade, other U.S. interests seek new commercial opportunities with China.</a:t>
            </a:r>
          </a:p>
        </p:txBody>
      </p:sp>
      <p:sp>
        <p:nvSpPr>
          <p:cNvPr id="102402" name="Content Placeholder 4"/>
          <p:cNvSpPr>
            <a:spLocks noGrp="1"/>
          </p:cNvSpPr>
          <p:nvPr>
            <p:ph sz="half" idx="1"/>
          </p:nvPr>
        </p:nvSpPr>
        <p:spPr>
          <a:xfrm>
            <a:off x="741363" y="2784475"/>
            <a:ext cx="3767137" cy="3252788"/>
          </a:xfrm>
        </p:spPr>
        <p:txBody>
          <a:bodyPr/>
          <a:lstStyle/>
          <a:p>
            <a:pPr marL="273050" lvl="1" eaLnBrk="1" hangingPunct="1"/>
            <a:r>
              <a:rPr lang="en-US" smtClean="0"/>
              <a:t>One way for U.S. startups to benefit is to license or partner with Chinese firms</a:t>
            </a:r>
          </a:p>
          <a:p>
            <a:pPr marL="273050" lvl="1" eaLnBrk="1" hangingPunct="1"/>
            <a:r>
              <a:rPr lang="en-US" smtClean="0">
                <a:ea typeface="Franklin Gothic Medium" pitchFamily="34" charset="0"/>
                <a:cs typeface="Franklin Gothic Medium" pitchFamily="34" charset="0"/>
              </a:rPr>
              <a:t>“In manufacturing, China has made great progress, but for R&amp;D and design, China is still very weak” – Zou Ji, China Country Director for the World Resources Institute</a:t>
            </a:r>
          </a:p>
        </p:txBody>
      </p:sp>
      <p:sp>
        <p:nvSpPr>
          <p:cNvPr id="102403" name="Footer Placeholder 2"/>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t>The Stern Group</a:t>
            </a:r>
          </a:p>
        </p:txBody>
      </p:sp>
      <p:sp>
        <p:nvSpPr>
          <p:cNvPr id="102404" name="Slide Number Placehold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E3B334E-4215-490E-9F34-3B93C1B2A981}" type="slidenum">
              <a:rPr lang="en-US"/>
              <a:pPr fontAlgn="base">
                <a:spcBef>
                  <a:spcPct val="0"/>
                </a:spcBef>
                <a:spcAft>
                  <a:spcPct val="0"/>
                </a:spcAft>
                <a:defRPr/>
              </a:pPr>
              <a:t>41</a:t>
            </a:fld>
            <a:endParaRPr lang="en-US"/>
          </a:p>
        </p:txBody>
      </p:sp>
      <p:pic>
        <p:nvPicPr>
          <p:cNvPr id="102405" name="Picture 7"/>
          <p:cNvPicPr>
            <a:picLocks noChangeAspect="1"/>
          </p:cNvPicPr>
          <p:nvPr/>
        </p:nvPicPr>
        <p:blipFill>
          <a:blip r:embed="rId3"/>
          <a:srcRect/>
          <a:stretch>
            <a:fillRect/>
          </a:stretch>
        </p:blipFill>
        <p:spPr bwMode="auto">
          <a:xfrm>
            <a:off x="5715000" y="3276600"/>
            <a:ext cx="3171825" cy="2133600"/>
          </a:xfrm>
          <a:prstGeom prst="rect">
            <a:avLst/>
          </a:prstGeom>
          <a:noFill/>
          <a:ln w="9525">
            <a:noFill/>
            <a:miter lim="800000"/>
            <a:headEnd/>
            <a:tailEnd/>
          </a:ln>
        </p:spPr>
      </p:pic>
    </p:spTree>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6"/>
          <p:cNvSpPr>
            <a:spLocks noGrp="1"/>
          </p:cNvSpPr>
          <p:nvPr>
            <p:ph type="title" idx="4294967295"/>
          </p:nvPr>
        </p:nvSpPr>
        <p:spPr>
          <a:xfrm>
            <a:off x="381000" y="1828800"/>
            <a:ext cx="3886200" cy="1252538"/>
          </a:xfrm>
        </p:spPr>
        <p:txBody>
          <a:bodyPr/>
          <a:lstStyle/>
          <a:p>
            <a:pPr eaLnBrk="1" hangingPunct="1"/>
            <a:r>
              <a:rPr lang="en-US" sz="5400" smtClean="0"/>
              <a:t>Thank You</a:t>
            </a:r>
          </a:p>
        </p:txBody>
      </p:sp>
      <p:sp>
        <p:nvSpPr>
          <p:cNvPr id="8" name="Subtitle 7"/>
          <p:cNvSpPr>
            <a:spLocks noGrp="1"/>
          </p:cNvSpPr>
          <p:nvPr>
            <p:ph sz="half" idx="4294967295"/>
          </p:nvPr>
        </p:nvSpPr>
        <p:spPr>
          <a:xfrm>
            <a:off x="4876800" y="2209800"/>
            <a:ext cx="4114800" cy="3252788"/>
          </a:xfrm>
        </p:spPr>
        <p:txBody>
          <a:bodyPr rtlCol="0">
            <a:normAutofit/>
          </a:bodyPr>
          <a:lstStyle/>
          <a:p>
            <a:pPr marL="0" indent="0" eaLnBrk="1" fontAlgn="auto" hangingPunct="1">
              <a:spcBef>
                <a:spcPts val="0"/>
              </a:spcBef>
              <a:spcAft>
                <a:spcPts val="600"/>
              </a:spcAft>
              <a:buFont typeface="Arial"/>
              <a:buNone/>
              <a:defRPr/>
            </a:pPr>
            <a:r>
              <a:rPr lang="en-US" dirty="0" smtClean="0">
                <a:solidFill>
                  <a:schemeClr val="bg1"/>
                </a:solidFill>
              </a:rPr>
              <a:t>Contact:</a:t>
            </a:r>
          </a:p>
          <a:p>
            <a:pPr marL="0" indent="0" eaLnBrk="1" fontAlgn="auto" hangingPunct="1">
              <a:spcBef>
                <a:spcPts val="0"/>
              </a:spcBef>
              <a:spcAft>
                <a:spcPts val="0"/>
              </a:spcAft>
              <a:buFont typeface="Arial"/>
              <a:buNone/>
              <a:defRPr/>
            </a:pPr>
            <a:r>
              <a:rPr lang="en-US" dirty="0" smtClean="0">
                <a:solidFill>
                  <a:schemeClr val="bg1"/>
                </a:solidFill>
              </a:rPr>
              <a:t>The Honorable Paula Stern, PhD</a:t>
            </a:r>
          </a:p>
          <a:p>
            <a:pPr marL="0" indent="0" eaLnBrk="1" fontAlgn="auto" hangingPunct="1">
              <a:spcBef>
                <a:spcPts val="0"/>
              </a:spcBef>
              <a:spcAft>
                <a:spcPts val="0"/>
              </a:spcAft>
              <a:buFont typeface="Arial"/>
              <a:buNone/>
              <a:defRPr/>
            </a:pPr>
            <a:r>
              <a:rPr lang="en-US" dirty="0" smtClean="0">
                <a:solidFill>
                  <a:schemeClr val="bg1"/>
                </a:solidFill>
              </a:rPr>
              <a:t>Chairwoman, The Stern Group</a:t>
            </a:r>
          </a:p>
          <a:p>
            <a:pPr marL="0" indent="0" eaLnBrk="1" fontAlgn="auto" hangingPunct="1">
              <a:spcBef>
                <a:spcPts val="0"/>
              </a:spcBef>
              <a:spcAft>
                <a:spcPts val="0"/>
              </a:spcAft>
              <a:buFont typeface="Arial"/>
              <a:buNone/>
              <a:defRPr/>
            </a:pPr>
            <a:r>
              <a:rPr lang="en-US" dirty="0" smtClean="0">
                <a:solidFill>
                  <a:schemeClr val="bg1"/>
                </a:solidFill>
              </a:rPr>
              <a:t>Work: 202.966.7894</a:t>
            </a:r>
          </a:p>
          <a:p>
            <a:pPr marL="0" indent="0" eaLnBrk="1" fontAlgn="auto" hangingPunct="1">
              <a:spcBef>
                <a:spcPts val="0"/>
              </a:spcBef>
              <a:spcAft>
                <a:spcPts val="0"/>
              </a:spcAft>
              <a:buFont typeface="Arial"/>
              <a:buNone/>
              <a:defRPr/>
            </a:pPr>
            <a:r>
              <a:rPr lang="en-US" dirty="0" smtClean="0">
                <a:solidFill>
                  <a:schemeClr val="bg1"/>
                </a:solidFill>
              </a:rPr>
              <a:t>Email: </a:t>
            </a:r>
            <a:r>
              <a:rPr lang="en-US" dirty="0" smtClean="0">
                <a:solidFill>
                  <a:srgbClr val="FFFFFF"/>
                </a:solidFill>
                <a:hlinkClick r:id="rId3"/>
              </a:rPr>
              <a:t>pstern@sterngroup.biz</a:t>
            </a:r>
            <a:endParaRPr lang="en-US" dirty="0" smtClean="0">
              <a:solidFill>
                <a:srgbClr val="FFFFFF"/>
              </a:solidFill>
            </a:endParaRPr>
          </a:p>
          <a:p>
            <a:pPr marL="0" indent="0" eaLnBrk="1" fontAlgn="auto" hangingPunct="1">
              <a:spcBef>
                <a:spcPts val="0"/>
              </a:spcBef>
              <a:spcAft>
                <a:spcPts val="0"/>
              </a:spcAft>
              <a:buFont typeface="Arial"/>
              <a:buNone/>
              <a:defRPr/>
            </a:pPr>
            <a:r>
              <a:rPr lang="en-US" sz="2000" dirty="0" smtClean="0">
                <a:solidFill>
                  <a:srgbClr val="FFFFFF"/>
                </a:solidFill>
                <a:hlinkClick r:id="rId4"/>
              </a:rPr>
              <a:t>www.sterngroup.biz</a:t>
            </a:r>
            <a:endParaRPr lang="en-US" sz="2000" dirty="0" smtClean="0">
              <a:solidFill>
                <a:srgbClr val="FFFFFF"/>
              </a:solidFill>
            </a:endParaRPr>
          </a:p>
          <a:p>
            <a:pPr eaLnBrk="1" fontAlgn="auto" hangingPunct="1">
              <a:spcAft>
                <a:spcPts val="0"/>
              </a:spcAft>
              <a:buFont typeface="Arial"/>
              <a:buChar char="•"/>
              <a:defRPr/>
            </a:pPr>
            <a:endParaRPr lang="en-US" dirty="0"/>
          </a:p>
        </p:txBody>
      </p:sp>
      <p:sp>
        <p:nvSpPr>
          <p:cNvPr id="104451" name="TextBox 13"/>
          <p:cNvSpPr txBox="1">
            <a:spLocks noChangeArrowheads="1"/>
          </p:cNvSpPr>
          <p:nvPr/>
        </p:nvSpPr>
        <p:spPr bwMode="auto">
          <a:xfrm>
            <a:off x="8793163" y="2193925"/>
            <a:ext cx="184150" cy="369888"/>
          </a:xfrm>
          <a:prstGeom prst="rect">
            <a:avLst/>
          </a:prstGeom>
          <a:noFill/>
          <a:ln w="9525">
            <a:noFill/>
            <a:miter lim="800000"/>
            <a:headEnd/>
            <a:tailEnd/>
          </a:ln>
        </p:spPr>
        <p:txBody>
          <a:bodyPr wrap="none">
            <a:spAutoFit/>
          </a:bodyPr>
          <a:lstStyle/>
          <a:p>
            <a:endParaRPr lang="en-US">
              <a:latin typeface="Calisto MT" pitchFamily="18" charset="0"/>
            </a:endParaRPr>
          </a:p>
        </p:txBody>
      </p:sp>
      <p:pic>
        <p:nvPicPr>
          <p:cNvPr id="104452" name="Picture 2" descr="The Stern Group, Inc."/>
          <p:cNvPicPr>
            <a:picLocks noChangeAspect="1" noChangeArrowheads="1"/>
          </p:cNvPicPr>
          <p:nvPr/>
        </p:nvPicPr>
        <p:blipFill>
          <a:blip r:embed="rId5"/>
          <a:srcRect l="-742" b="32951"/>
          <a:stretch>
            <a:fillRect/>
          </a:stretch>
        </p:blipFill>
        <p:spPr bwMode="auto">
          <a:xfrm>
            <a:off x="-152400" y="0"/>
            <a:ext cx="9296400" cy="811213"/>
          </a:xfrm>
          <a:prstGeom prst="rect">
            <a:avLst/>
          </a:prstGeom>
          <a:noFill/>
          <a:ln w="9525">
            <a:noFill/>
            <a:miter lim="800000"/>
            <a:headEnd/>
            <a:tailEnd/>
          </a:ln>
        </p:spPr>
      </p:pic>
    </p:spTree>
  </p:cSld>
  <p:clrMapOvr>
    <a:masterClrMapping/>
  </p:clrMapOvr>
  <p:transition spd="med">
    <p:fade/>
  </p:transition>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enesis">
  <a:themeElements>
    <a:clrScheme name="Ge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Genesis">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Genesis">
      <a:fillStyleLst>
        <a:solidFill>
          <a:schemeClr val="phClr"/>
        </a:solidFill>
        <a:gradFill rotWithShape="1">
          <a:gsLst>
            <a:gs pos="0">
              <a:schemeClr val="phClr">
                <a:tint val="100000"/>
                <a:shade val="70000"/>
                <a:satMod val="100000"/>
                <a:greenMod val="110000"/>
              </a:schemeClr>
            </a:gs>
            <a:gs pos="75000">
              <a:schemeClr val="phClr">
                <a:tint val="40000"/>
                <a:satMod val="150000"/>
                <a:redMod val="100000"/>
                <a:blueMod val="100000"/>
              </a:schemeClr>
            </a:gs>
            <a:gs pos="100000">
              <a:schemeClr val="phClr">
                <a:tint val="60000"/>
                <a:satMod val="120000"/>
                <a:redMod val="100000"/>
                <a:blueMod val="100000"/>
              </a:schemeClr>
            </a:gs>
          </a:gsLst>
          <a:path path="circle">
            <a:fillToRect l="25000" t="25000" r="5000" b="5000"/>
          </a:path>
        </a:gradFill>
        <a:gradFill rotWithShape="1">
          <a:gsLst>
            <a:gs pos="0">
              <a:schemeClr val="phClr">
                <a:tint val="50000"/>
                <a:shade val="100000"/>
                <a:alpha val="100000"/>
                <a:satMod val="150000"/>
              </a:schemeClr>
            </a:gs>
            <a:gs pos="40000">
              <a:schemeClr val="phClr">
                <a:tint val="70000"/>
                <a:shade val="100000"/>
                <a:alpha val="100000"/>
                <a:satMod val="150000"/>
              </a:schemeClr>
            </a:gs>
            <a:gs pos="100000">
              <a:schemeClr val="phClr">
                <a:shade val="90000"/>
                <a:satMod val="110000"/>
              </a:schemeClr>
            </a:gs>
          </a:gsLst>
          <a:lin ang="5400000" scaled="0"/>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a:effectStyle>
        <a:effectStyle>
          <a:effectLst>
            <a:innerShdw blurRad="50800" dist="25400" dir="13500000">
              <a:srgbClr val="000000">
                <a:alpha val="75000"/>
              </a:srgbClr>
            </a:innerShdw>
            <a:reflection blurRad="101600" stA="40000" endPos="50000" dist="63500" dir="5400000" fadeDir="7200000" sy="-100000" kx="300000" rotWithShape="0"/>
          </a:effectLst>
          <a:scene3d>
            <a:camera prst="orthographicFront">
              <a:rot lat="0" lon="0" rev="0"/>
            </a:camera>
            <a:lightRig rig="chilly" dir="tr">
              <a:rot lat="0" lon="0" rev="1200000"/>
            </a:lightRig>
          </a:scene3d>
          <a:sp3d prstMaterial="plastic">
            <a:bevelT w="0" h="0"/>
          </a:sp3d>
        </a:effectStyle>
      </a:effectStyleLst>
      <a:bgFillStyleLst>
        <a:blipFill rotWithShape="1">
          <a:blip xmlns:r="http://schemas.openxmlformats.org/officeDocument/2006/relationships" r:embed="rId1"/>
          <a:stretch/>
        </a:blipFill>
        <a:blipFill rotWithShape="1">
          <a:blip xmlns:r="http://schemas.openxmlformats.org/officeDocument/2006/relationships" r:embed="rId2"/>
          <a:stretch/>
        </a:blipFill>
        <a:blipFill rotWithShape="1">
          <a:blip xmlns:r="http://schemas.openxmlformats.org/officeDocument/2006/relationships" r:embed="rId3"/>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Genesis.thmx</Template>
  <TotalTime>14101</TotalTime>
  <Words>10081</Words>
  <Application>Microsoft Office PowerPoint</Application>
  <PresentationFormat>On-screen Show (4:3)</PresentationFormat>
  <Paragraphs>944</Paragraphs>
  <Slides>42</Slides>
  <Notes>42</Notes>
  <HiddenSlides>0</HiddenSlides>
  <MMClips>0</MMClips>
  <ScaleCrop>false</ScaleCrop>
  <HeadingPairs>
    <vt:vector size="8" baseType="variant">
      <vt:variant>
        <vt:lpstr>Fonts Used</vt:lpstr>
      </vt:variant>
      <vt:variant>
        <vt:i4>6</vt:i4>
      </vt:variant>
      <vt:variant>
        <vt:lpstr>Design Template</vt:lpstr>
      </vt:variant>
      <vt:variant>
        <vt:i4>9</vt:i4>
      </vt:variant>
      <vt:variant>
        <vt:lpstr>Embedded OLE Servers</vt:lpstr>
      </vt:variant>
      <vt:variant>
        <vt:i4>1</vt:i4>
      </vt:variant>
      <vt:variant>
        <vt:lpstr>Slide Titles</vt:lpstr>
      </vt:variant>
      <vt:variant>
        <vt:i4>42</vt:i4>
      </vt:variant>
    </vt:vector>
  </HeadingPairs>
  <TitlesOfParts>
    <vt:vector size="58" baseType="lpstr">
      <vt:lpstr>Arial</vt:lpstr>
      <vt:lpstr>Calisto MT</vt:lpstr>
      <vt:lpstr>Calibri</vt:lpstr>
      <vt:lpstr>Franklin Gothic Medium</vt:lpstr>
      <vt:lpstr>+mj-lt</vt:lpstr>
      <vt:lpstr>Eurostile</vt:lpstr>
      <vt:lpstr>Genesis</vt:lpstr>
      <vt:lpstr>Genesis</vt:lpstr>
      <vt:lpstr>Genesis</vt:lpstr>
      <vt:lpstr>Genesis</vt:lpstr>
      <vt:lpstr>Genesis</vt:lpstr>
      <vt:lpstr>Genesis</vt:lpstr>
      <vt:lpstr>Genesis</vt:lpstr>
      <vt:lpstr>Genesis</vt:lpstr>
      <vt:lpstr>Genesis</vt:lpstr>
      <vt:lpstr>Microsoft Excel Chart</vt:lpstr>
      <vt:lpstr>US-China Cleantech Trade Friction </vt:lpstr>
      <vt:lpstr>US-China Growing Trade Friction</vt:lpstr>
      <vt:lpstr>President Obama’s State of the Union 2012</vt:lpstr>
      <vt:lpstr>Vice President Xi Jinping’s US Tour</vt:lpstr>
      <vt:lpstr>World Trade Organization</vt:lpstr>
      <vt:lpstr>U.S. – China Trade</vt:lpstr>
      <vt:lpstr>U.S. Trade Laws</vt:lpstr>
      <vt:lpstr>Section 301 of the Trade Act of 1974 Administered by USTR</vt:lpstr>
      <vt:lpstr> Section 421 of the Trade Act of 1974 ITC actions in response to dealing with non-market economy import surges </vt:lpstr>
      <vt:lpstr>Major Subsidy Programs Around the World</vt:lpstr>
      <vt:lpstr>Major Subsidy Programs EU</vt:lpstr>
      <vt:lpstr>Germany</vt:lpstr>
      <vt:lpstr>Major Subsidy Programs U.S.</vt:lpstr>
      <vt:lpstr>State Specific – Massachusetts</vt:lpstr>
      <vt:lpstr>Major Subsidy Programs China</vt:lpstr>
      <vt:lpstr>China</vt:lpstr>
      <vt:lpstr>China’s “Potential” WTO violations triggering criticism and/or complaints</vt:lpstr>
      <vt:lpstr>Wind Tower Trade Coalition</vt:lpstr>
      <vt:lpstr>The Solar Panel Industry Solyndra, Evergreen, SpectraWatt</vt:lpstr>
      <vt:lpstr>How to Define the Solar Industry According to http://www.seia.org/ - U.S. Net Exporter</vt:lpstr>
      <vt:lpstr>The Numbers: Looking at the Solar Industry</vt:lpstr>
      <vt:lpstr>SolarWorld Case</vt:lpstr>
      <vt:lpstr>Actions Against Subsidies Under WTO Rules</vt:lpstr>
      <vt:lpstr>Other “Potential” WTO violations  of China</vt:lpstr>
      <vt:lpstr>WTO Rules Regarding Currency Manipulation</vt:lpstr>
      <vt:lpstr>Renminbi Manipulation</vt:lpstr>
      <vt:lpstr>Other “Potential” WTO violations by China</vt:lpstr>
      <vt:lpstr>Export Controls:  Raw Materials and Rare Earths</vt:lpstr>
      <vt:lpstr>Export Controls: Raw Materials and Rare Earths</vt:lpstr>
      <vt:lpstr>Other “Potential” WTO violations of China</vt:lpstr>
      <vt:lpstr> Volt Technology: General Motors</vt:lpstr>
      <vt:lpstr>Other “Potential” WTO violations of China</vt:lpstr>
      <vt:lpstr>WTO Regulations for Intellectual Property Rights (IPR) Violations</vt:lpstr>
      <vt:lpstr>Challenges and Conclusions</vt:lpstr>
      <vt:lpstr>   Price</vt:lpstr>
      <vt:lpstr>Reducing the Risks of New Trade Conflicts</vt:lpstr>
      <vt:lpstr>Current US-China Collaboration</vt:lpstr>
      <vt:lpstr>Collaboration Recommendations</vt:lpstr>
      <vt:lpstr>Chinese Investment in the US</vt:lpstr>
      <vt:lpstr>Divergent View in U.S. –  Ambivalence</vt:lpstr>
      <vt:lpstr>While Washington debates subsidies, climate change, and trade, other U.S. interests seek new commercial opportunities with China.</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“Potential” WTO related law conflicts vis a vis China</dc:title>
  <dc:creator>Paula Stern</dc:creator>
  <cp:lastModifiedBy>Paula Stern</cp:lastModifiedBy>
  <cp:revision>551</cp:revision>
  <cp:lastPrinted>2012-03-19T13:47:01Z</cp:lastPrinted>
  <dcterms:created xsi:type="dcterms:W3CDTF">2012-04-26T16:18:58Z</dcterms:created>
  <dcterms:modified xsi:type="dcterms:W3CDTF">2013-01-15T15:45:26Z</dcterms:modified>
</cp:coreProperties>
</file>